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4"/>
  </p:notesMasterIdLst>
  <p:sldIdLst>
    <p:sldId id="859" r:id="rId2"/>
    <p:sldId id="1238" r:id="rId3"/>
    <p:sldId id="1309" r:id="rId4"/>
    <p:sldId id="1310" r:id="rId5"/>
    <p:sldId id="1240" r:id="rId6"/>
    <p:sldId id="1248" r:id="rId7"/>
    <p:sldId id="1311" r:id="rId8"/>
    <p:sldId id="1312" r:id="rId9"/>
    <p:sldId id="1313" r:id="rId10"/>
    <p:sldId id="1242" r:id="rId11"/>
    <p:sldId id="1314" r:id="rId12"/>
    <p:sldId id="1315" r:id="rId13"/>
    <p:sldId id="1250" r:id="rId14"/>
    <p:sldId id="1316" r:id="rId15"/>
    <p:sldId id="1317" r:id="rId16"/>
    <p:sldId id="1253" r:id="rId17"/>
    <p:sldId id="1272" r:id="rId18"/>
    <p:sldId id="1318" r:id="rId19"/>
    <p:sldId id="1319" r:id="rId20"/>
    <p:sldId id="1320" r:id="rId21"/>
    <p:sldId id="1321" r:id="rId22"/>
    <p:sldId id="1277" r:id="rId23"/>
    <p:sldId id="1273" r:id="rId24"/>
    <p:sldId id="1322" r:id="rId25"/>
    <p:sldId id="1279" r:id="rId26"/>
    <p:sldId id="1323" r:id="rId27"/>
    <p:sldId id="1324" r:id="rId28"/>
    <p:sldId id="1325" r:id="rId29"/>
    <p:sldId id="1254" r:id="rId30"/>
    <p:sldId id="1326" r:id="rId31"/>
    <p:sldId id="1327" r:id="rId32"/>
    <p:sldId id="1281" r:id="rId33"/>
    <p:sldId id="1284" r:id="rId34"/>
    <p:sldId id="1328" r:id="rId35"/>
    <p:sldId id="1286" r:id="rId36"/>
    <p:sldId id="1329" r:id="rId37"/>
    <p:sldId id="1255" r:id="rId38"/>
    <p:sldId id="1288" r:id="rId39"/>
    <p:sldId id="1289" r:id="rId40"/>
    <p:sldId id="1291" r:id="rId41"/>
    <p:sldId id="1330" r:id="rId42"/>
    <p:sldId id="1331" r:id="rId43"/>
    <p:sldId id="1295" r:id="rId44"/>
    <p:sldId id="1296" r:id="rId45"/>
    <p:sldId id="1297" r:id="rId46"/>
    <p:sldId id="1298" r:id="rId47"/>
    <p:sldId id="1299" r:id="rId48"/>
    <p:sldId id="1300" r:id="rId49"/>
    <p:sldId id="1303" r:id="rId50"/>
    <p:sldId id="1304" r:id="rId51"/>
    <p:sldId id="1305" r:id="rId52"/>
    <p:sldId id="1306" r:id="rId5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60" autoAdjust="0"/>
    <p:restoredTop sz="94606" autoAdjust="0"/>
  </p:normalViewPr>
  <p:slideViewPr>
    <p:cSldViewPr>
      <p:cViewPr varScale="1">
        <p:scale>
          <a:sx n="106" d="100"/>
          <a:sy n="106" d="100"/>
        </p:scale>
        <p:origin x="89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2025/11/9</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实验班提优训练 高中英语 必修 第三册 </a:t>
            </a:r>
            <a:r>
              <a:rPr lang="en-US" altLang="zh-CN" sz="2000" dirty="0" smtClean="0">
                <a:solidFill>
                  <a:prstClr val="black"/>
                </a:solidFill>
                <a:latin typeface="楷体" panose="02010609060101010101" pitchFamily="49" charset="-122"/>
                <a:ea typeface="楷体" panose="02010609060101010101" pitchFamily="49" charset="-122"/>
              </a:rPr>
              <a:t>WYS</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2025/11/9</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4.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UNIT 6</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Disaster and hope</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smtClean="0">
                <a:solidFill>
                  <a:srgbClr val="D8657B"/>
                </a:solidFill>
                <a:latin typeface="Times New Roman" panose="02020603050405020304" pitchFamily="18" charset="0"/>
                <a:ea typeface="宋体" panose="02010600030101010101" pitchFamily="2" charset="-122"/>
                <a:cs typeface="Times New Roman" panose="02020603050405020304" pitchFamily="18" charset="0"/>
              </a:rPr>
              <a:t>make</a:t>
            </a:r>
            <a:r>
              <a:rPr lang="en-US" altLang="zh-CN" smtClean="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smtClean="0">
                <a:solidFill>
                  <a:srgbClr val="D8657B"/>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smtClean="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D8657B"/>
                </a:solidFill>
                <a:latin typeface="Times New Roman" panose="02020603050405020304" pitchFamily="18" charset="0"/>
                <a:ea typeface="楷体" panose="02010609060101010101" pitchFamily="49" charset="-122"/>
                <a:cs typeface="Times New Roman" panose="02020603050405020304" pitchFamily="18" charset="0"/>
              </a:rPr>
              <a:t>经历艰难困苦后</a:t>
            </a:r>
            <a:r>
              <a:rPr lang="zh-CN" altLang="zh-CN" smtClean="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成功</a:t>
            </a:r>
            <a:r>
              <a:rPr lang="zh-CN" altLang="zh-CN" smtClean="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D8657B"/>
                </a:solidFill>
                <a:latin typeface="Times New Roman" panose="02020603050405020304" pitchFamily="18" charset="0"/>
                <a:ea typeface="楷体" panose="02010609060101010101" pitchFamily="49" charset="-122"/>
                <a:cs typeface="Times New Roman" panose="02020603050405020304" pitchFamily="18" charset="0"/>
              </a:rPr>
              <a:t>及时</a:t>
            </a:r>
            <a:r>
              <a:rPr lang="zh-CN" altLang="zh-CN" smtClean="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到达</a:t>
            </a:r>
            <a:r>
              <a:rPr lang="zh-CN" altLang="zh-CN" smtClean="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D8657B"/>
                </a:solidFill>
                <a:latin typeface="Times New Roman" panose="02020603050405020304" pitchFamily="18" charset="0"/>
                <a:ea typeface="楷体" panose="02010609060101010101" pitchFamily="49" charset="-122"/>
                <a:cs typeface="Times New Roman" panose="02020603050405020304" pitchFamily="18" charset="0"/>
              </a:rPr>
              <a:t>尤指来得及做某事</a:t>
            </a:r>
            <a:r>
              <a:rPr lang="zh-CN" altLang="zh-CN" smtClean="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696905"/>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eggs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breakfast,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sick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hope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Bank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我早餐吃了培根和鸡蛋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现在我感觉有点不舒服</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我希望我能撑到银行站</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1487863"/>
            <a:ext cx="6471576" cy="425544"/>
          </a:xfrm>
          <a:prstGeom prst="rect">
            <a:avLst/>
          </a:prstGeom>
        </p:spPr>
      </p:pic>
      <p:sp>
        <p:nvSpPr>
          <p:cNvPr id="6" name="矩形 5"/>
          <p:cNvSpPr/>
          <p:nvPr/>
        </p:nvSpPr>
        <p:spPr>
          <a:xfrm>
            <a:off x="360854" y="3640956"/>
            <a:ext cx="11485848" cy="230832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He’s never really made it as an actor. </a:t>
            </a:r>
            <a:r>
              <a:rPr lang="zh-CN" altLang="zh-CN" sz="2400" b="0" dirty="0">
                <a:solidFill>
                  <a:srgbClr val="000000"/>
                </a:solidFill>
                <a:ea typeface="楷体" panose="02010609060101010101" pitchFamily="49" charset="-122"/>
                <a:cs typeface="Times New Roman" panose="02020603050405020304" pitchFamily="18" charset="0"/>
              </a:rPr>
              <a:t>他当演员从未有所成就。</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You needn’t worry</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 he will make it. </a:t>
            </a:r>
            <a:r>
              <a:rPr lang="zh-CN" altLang="zh-CN" sz="2400" b="0" dirty="0">
                <a:solidFill>
                  <a:srgbClr val="000000"/>
                </a:solidFill>
                <a:ea typeface="楷体" panose="02010609060101010101" pitchFamily="49" charset="-122"/>
                <a:cs typeface="Times New Roman" panose="02020603050405020304" pitchFamily="18" charset="0"/>
              </a:rPr>
              <a:t>你不必担心</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他会成功的。</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 train won’t leave for another ten minutes, so I think we can make it. </a:t>
            </a:r>
            <a:r>
              <a:rPr lang="zh-CN" altLang="zh-CN" sz="2400" b="0" dirty="0">
                <a:solidFill>
                  <a:srgbClr val="000000"/>
                </a:solidFill>
                <a:ea typeface="楷体" panose="02010609060101010101" pitchFamily="49" charset="-122"/>
                <a:cs typeface="Times New Roman" panose="02020603050405020304" pitchFamily="18" charset="0"/>
              </a:rPr>
              <a:t>离开车还有</a:t>
            </a:r>
            <a:r>
              <a:rPr lang="en-US" altLang="zh-CN" sz="2400" b="0" dirty="0">
                <a:solidFill>
                  <a:srgbClr val="000000"/>
                </a:solidFill>
                <a:cs typeface="Times New Roman" panose="02020603050405020304" pitchFamily="18" charset="0"/>
              </a:rPr>
              <a:t>10</a:t>
            </a:r>
            <a:r>
              <a:rPr lang="zh-CN" altLang="zh-CN" sz="2400" b="0" dirty="0">
                <a:solidFill>
                  <a:srgbClr val="000000"/>
                </a:solidFill>
                <a:ea typeface="楷体" panose="02010609060101010101" pitchFamily="49" charset="-122"/>
                <a:cs typeface="Times New Roman" panose="02020603050405020304" pitchFamily="18" charset="0"/>
              </a:rPr>
              <a:t>分钟</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我想我们能赶得上。</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4549130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917211"/>
            <a:ext cx="11485848" cy="1684244"/>
          </a:xfrm>
          <a:solidFill>
            <a:srgbClr val="E6E1EF"/>
          </a:solidFill>
        </p:spPr>
        <p:txBody>
          <a:bodyPr/>
          <a:lstStyle/>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it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　定为某个时间</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it through...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挺过</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，熬过</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it a rule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定为规则；养成一种习惯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694606" y="755651"/>
            <a:ext cx="1821926" cy="323119"/>
          </a:xfrm>
          <a:prstGeom prst="rect">
            <a:avLst/>
          </a:prstGeom>
        </p:spPr>
      </p:pic>
      <p:sp>
        <p:nvSpPr>
          <p:cNvPr id="6" name="矩形 5"/>
          <p:cNvSpPr/>
          <p:nvPr/>
        </p:nvSpPr>
        <p:spPr>
          <a:xfrm>
            <a:off x="360854" y="2726918"/>
            <a:ext cx="11485848" cy="2862322"/>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Let’s make it at 8</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30. Is that all right for you</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 我们约定在</a:t>
            </a:r>
            <a:r>
              <a:rPr lang="en-US" altLang="zh-CN" sz="2400" b="0" dirty="0">
                <a:solidFill>
                  <a:srgbClr val="000000"/>
                </a:solidFill>
                <a:cs typeface="Times New Roman" panose="02020603050405020304" pitchFamily="18" charset="0"/>
              </a:rPr>
              <a:t>8</a:t>
            </a:r>
            <a:r>
              <a:rPr lang="zh-CN" altLang="zh-CN" sz="2400" b="0" dirty="0">
                <a:solidFill>
                  <a:srgbClr val="000000"/>
                </a:solidFill>
                <a:ea typeface="楷体" panose="02010609060101010101" pitchFamily="49" charset="-122"/>
                <a:cs typeface="Times New Roman" panose="02020603050405020304" pitchFamily="18" charset="0"/>
              </a:rPr>
              <a:t>点半吧</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这对你合适吗</a:t>
            </a:r>
            <a:r>
              <a:rPr lang="zh-CN" altLang="zh-CN" sz="2400" b="0" dirty="0">
                <a:solidFill>
                  <a:srgbClr val="000000"/>
                </a:solidFill>
                <a:cs typeface="Times New Roman" panose="02020603050405020304" pitchFamily="18" charset="0"/>
              </a:rPr>
              <a:t>？</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We made it through those hard times and we will make it through these.</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我们已经度过了很多艰难时刻</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也将度过未来的艰难时刻。</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Try to make it a rule to speak in the new language as much as possible.</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试着定一条规矩</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尽可能地只用这门新的语言说话。</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4552223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look</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through</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快速查看</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浏览</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翻阅</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696905"/>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through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newspaper,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shocked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photos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showing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typhoon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Asia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destroyed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town.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翻阅我的报纸</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我被在亚洲的一场台风摧毁一座城镇的照片震惊了。</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1487863"/>
            <a:ext cx="6471576" cy="425544"/>
          </a:xfrm>
          <a:prstGeom prst="rect">
            <a:avLst/>
          </a:prstGeom>
        </p:spPr>
      </p:pic>
      <p:sp>
        <p:nvSpPr>
          <p:cNvPr id="7" name="矩形 6"/>
          <p:cNvSpPr/>
          <p:nvPr/>
        </p:nvSpPr>
        <p:spPr>
          <a:xfrm>
            <a:off x="360854" y="3068960"/>
            <a:ext cx="11485848"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 want to look through the drink list first.</a:t>
            </a:r>
            <a:r>
              <a:rPr lang="zh-CN" altLang="zh-CN" sz="2400" b="0" dirty="0">
                <a:solidFill>
                  <a:srgbClr val="000000"/>
                </a:solidFill>
                <a:ea typeface="楷体" panose="02010609060101010101" pitchFamily="49" charset="-122"/>
                <a:cs typeface="Times New Roman" panose="02020603050405020304" pitchFamily="18" charset="0"/>
              </a:rPr>
              <a:t>我想先看看饮料单。</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She looked through her notes before the exam.</a:t>
            </a:r>
            <a:r>
              <a:rPr lang="zh-CN" altLang="zh-CN" sz="2400" b="0" dirty="0">
                <a:solidFill>
                  <a:srgbClr val="000000"/>
                </a:solidFill>
                <a:ea typeface="楷体" panose="02010609060101010101" pitchFamily="49" charset="-122"/>
                <a:cs typeface="Times New Roman" panose="02020603050405020304" pitchFamily="18" charset="0"/>
              </a:rPr>
              <a:t>她考试前匆匆看了一下笔记。</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221387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1"/>
              <p:cNvSpPr>
                <a:spLocks noGrp="1"/>
              </p:cNvSpPr>
              <p:nvPr>
                <p:ph idx="1"/>
              </p:nvPr>
            </p:nvSpPr>
            <p:spPr>
              <a:xfrm>
                <a:off x="360854" y="1414517"/>
                <a:ext cx="11485848" cy="1754904"/>
              </a:xfrm>
              <a:solidFill>
                <a:srgbClr val="FCE2D0"/>
              </a:solidFill>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typical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that</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my</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journey</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is</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on</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one</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of</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the</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oldest</m:t>
                            </m:r>
                            <m:r>
                              <a:rPr lang="en-US" altLang="zh-CN" spc="-100">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lines</m:t>
                            </m:r>
                            <m: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as</m:t>
                            </m:r>
                            <m:r>
                              <a:rPr lang="en-US" altLang="zh-CN" spc="-100">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well</m:t>
                            </m:r>
                            <m:r>
                              <a:rPr lang="en-US" altLang="zh-CN" spc="-100">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as</m:t>
                            </m:r>
                            <m:r>
                              <a:rPr lang="en-US" altLang="zh-CN" spc="-100">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one</m:t>
                            </m:r>
                            <m:r>
                              <a:rPr lang="en-US" altLang="zh-CN" spc="-100">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of</m:t>
                            </m:r>
                            <m:r>
                              <a:rPr lang="en-US" altLang="zh-CN" spc="-100">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the</m:t>
                            </m:r>
                            <m:r>
                              <a:rPr lang="en-US" altLang="zh-CN" spc="-100">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deepest</m:t>
                            </m:r>
                          </m:e>
                        </m:bar>
                      </m:e>
                      <m:lim>
                        <m:r>
                          <a:rPr lang="zh-CN"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主语从句</m:t>
                        </m:r>
                      </m:lim>
                    </m:limLow>
                  </m:oMath>
                </a14:m>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在通常情况下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我乘坐的线路在一条最古老的线路上</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同时也是最深的线路之一。</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1"/>
              <p:cNvSpPr>
                <a:spLocks noGrp="1" noRot="1" noChangeAspect="1" noMove="1" noResize="1" noEditPoints="1" noAdjustHandles="1" noChangeArrowheads="1" noChangeShapeType="1" noTextEdit="1"/>
              </p:cNvSpPr>
              <p:nvPr>
                <p:ph idx="1"/>
              </p:nvPr>
            </p:nvSpPr>
            <p:spPr>
              <a:xfrm>
                <a:off x="360854" y="1414517"/>
                <a:ext cx="11485848" cy="1754904"/>
              </a:xfrm>
              <a:blipFill>
                <a:blip r:embed="rId2"/>
                <a:stretch>
                  <a:fillRect l="-796" r="-849" b="-2083"/>
                </a:stretch>
              </a:blipFill>
            </p:spPr>
            <p:txBody>
              <a:bodyPr/>
              <a:lstStyle/>
              <a:p>
                <a:r>
                  <a:rPr lang="zh-CN" altLang="en-US">
                    <a:noFill/>
                  </a:rPr>
                  <a:t> </a:t>
                </a:r>
              </a:p>
            </p:txBody>
          </p:sp>
        </mc:Fallback>
      </mc:AlternateContent>
      <p:pic>
        <p:nvPicPr>
          <p:cNvPr id="4" name="XB4.eps" descr="id:2147486447;FounderCES"/>
          <p:cNvPicPr/>
          <p:nvPr/>
        </p:nvPicPr>
        <p:blipFill>
          <a:blip r:embed="rId3"/>
          <a:stretch>
            <a:fillRect/>
          </a:stretch>
        </p:blipFill>
        <p:spPr>
          <a:xfrm>
            <a:off x="360854" y="876581"/>
            <a:ext cx="1998409" cy="385407"/>
          </a:xfrm>
          <a:prstGeom prst="rect">
            <a:avLst/>
          </a:prstGeom>
        </p:spPr>
      </p:pic>
      <p:sp>
        <p:nvSpPr>
          <p:cNvPr id="5" name="内容占位符 1"/>
          <p:cNvSpPr txBox="1">
            <a:spLocks/>
          </p:cNvSpPr>
          <p:nvPr/>
        </p:nvSpPr>
        <p:spPr bwMode="auto">
          <a:xfrm>
            <a:off x="360854" y="332893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此句中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为形式主语，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引导从句作真正的主语。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well as one of the deepest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为省略形式，完整的形式为：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well as one of the deepest lines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typical 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＋从句表示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一贯如此；做某事是典型的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13.eps" descr="id:2147486454;FounderCES"/>
          <p:cNvPicPr/>
          <p:nvPr/>
        </p:nvPicPr>
        <p:blipFill>
          <a:blip r:embed="rId4"/>
          <a:stretch>
            <a:fillRect/>
          </a:stretch>
        </p:blipFill>
        <p:spPr>
          <a:xfrm>
            <a:off x="375611" y="3502865"/>
            <a:ext cx="912981" cy="298464"/>
          </a:xfrm>
          <a:prstGeom prst="rect">
            <a:avLst/>
          </a:prstGeom>
        </p:spPr>
      </p:pic>
    </p:spTree>
    <p:extLst>
      <p:ext uri="{BB962C8B-B14F-4D97-AF65-F5344CB8AC3E}">
        <p14:creationId xmlns:p14="http://schemas.microsoft.com/office/powerpoint/2010/main" val="25139015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66939"/>
            <a:ext cx="11485848" cy="3346237"/>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typical that he forgets to bring a present when attending a birthday party.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来参加生日宴会忘记带礼物来正是他的特点。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typical that what teachers teach is what exams test.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典型的就是老师教什么考试就考什么。</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typical that he will take a nap after lunch every day.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他一贯的做法是每天午饭后小睡一会儿。</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998304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917211"/>
            <a:ext cx="11485848" cy="2238241"/>
          </a:xfrm>
          <a:solidFill>
            <a:srgbClr val="E6E1EF"/>
          </a:solidFill>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作形式主语常见结构：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It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＋形容词（</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possible,obvious,important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It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＋名词短语（</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pity, a fact, a wonder, an </a:t>
            </a:r>
            <a:r>
              <a:rPr lang="en-US" altLang="zh-CN" spc="-1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honour</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 idea, no wonder...</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It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＋过去分词（</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said,thought,believed,supposed,reported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694606" y="755651"/>
            <a:ext cx="1821926" cy="323119"/>
          </a:xfrm>
          <a:prstGeom prst="rect">
            <a:avLst/>
          </a:prstGeom>
        </p:spPr>
      </p:pic>
      <p:sp>
        <p:nvSpPr>
          <p:cNvPr id="6" name="矩形 5"/>
          <p:cNvSpPr/>
          <p:nvPr/>
        </p:nvSpPr>
        <p:spPr>
          <a:xfrm>
            <a:off x="360854" y="3212976"/>
            <a:ext cx="11485848" cy="3416320"/>
          </a:xfrm>
          <a:prstGeom prst="rect">
            <a:avLst/>
          </a:prstGeom>
        </p:spPr>
        <p:txBody>
          <a:bodyPr wrap="square">
            <a:spAutoFit/>
          </a:bodyPr>
          <a:lstStyle/>
          <a:p>
            <a:pPr algn="just" eaLnBrk="1">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It is obvious that the way much coffee is grown affects many aspects of life, from the local environment to the global ecology.</a:t>
            </a:r>
            <a:r>
              <a:rPr lang="zh-CN" altLang="zh-CN" sz="2400" b="0" dirty="0">
                <a:solidFill>
                  <a:srgbClr val="000000"/>
                </a:solidFill>
                <a:ea typeface="楷体" panose="02010609060101010101" pitchFamily="49" charset="-122"/>
                <a:cs typeface="Times New Roman" panose="02020603050405020304" pitchFamily="18" charset="0"/>
              </a:rPr>
              <a:t>很明显</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大量咖啡的种植方式影响到生活的许多方面</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包括当地环境和全球生态。</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It is a pity that this discovery has been ignored for 35 years.</a:t>
            </a:r>
            <a:r>
              <a:rPr lang="zh-CN" altLang="zh-CN" sz="2400" b="0" dirty="0">
                <a:solidFill>
                  <a:srgbClr val="000000"/>
                </a:solidFill>
                <a:ea typeface="楷体" panose="02010609060101010101" pitchFamily="49" charset="-122"/>
                <a:cs typeface="Times New Roman" panose="02020603050405020304" pitchFamily="18" charset="0"/>
              </a:rPr>
              <a:t>遗憾的是</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这项发现曾被埋没达</a:t>
            </a:r>
            <a:r>
              <a:rPr lang="en-US" altLang="zh-CN" sz="2400" b="0" dirty="0">
                <a:solidFill>
                  <a:srgbClr val="000000"/>
                </a:solidFill>
                <a:cs typeface="Times New Roman" panose="02020603050405020304" pitchFamily="18" charset="0"/>
              </a:rPr>
              <a:t>35</a:t>
            </a:r>
            <a:r>
              <a:rPr lang="zh-CN" altLang="zh-CN" sz="2400" b="0" dirty="0">
                <a:solidFill>
                  <a:srgbClr val="000000"/>
                </a:solidFill>
                <a:ea typeface="楷体" panose="02010609060101010101" pitchFamily="49" charset="-122"/>
                <a:cs typeface="Times New Roman" panose="02020603050405020304" pitchFamily="18" charset="0"/>
              </a:rPr>
              <a:t>年之久。</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It is hoped that the readers will kindly point out our errors.</a:t>
            </a:r>
            <a:r>
              <a:rPr lang="zh-CN" altLang="zh-CN" sz="2400" b="0" dirty="0">
                <a:solidFill>
                  <a:srgbClr val="000000"/>
                </a:solidFill>
                <a:ea typeface="楷体" panose="02010609060101010101" pitchFamily="49" charset="-122"/>
                <a:cs typeface="Times New Roman" panose="02020603050405020304" pitchFamily="18" charset="0"/>
              </a:rPr>
              <a:t>敬希读者指正。</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8579735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a:spLocks noGrp="1"/>
          </p:cNvSpPr>
          <p:nvPr>
            <p:ph idx="1"/>
          </p:nvPr>
        </p:nvSpPr>
        <p:spPr>
          <a:xfrm>
            <a:off x="360854" y="1829797"/>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rescue</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营救</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抢救</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营救</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解救</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救援</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抢救</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获救</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营救行动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单词冲关.eps" descr="id:2147486489;FounderCES"/>
          <p:cNvPicPr/>
          <p:nvPr/>
        </p:nvPicPr>
        <p:blipFill>
          <a:blip r:embed="rId2"/>
          <a:stretch>
            <a:fillRect/>
          </a:stretch>
        </p:blipFill>
        <p:spPr>
          <a:xfrm>
            <a:off x="360854" y="1356873"/>
            <a:ext cx="1775418" cy="354564"/>
          </a:xfrm>
          <a:prstGeom prst="rect">
            <a:avLst/>
          </a:prstGeom>
        </p:spPr>
      </p:pic>
      <p:sp>
        <p:nvSpPr>
          <p:cNvPr id="6" name="内容占位符 1"/>
          <p:cNvSpPr txBox="1">
            <a:spLocks/>
          </p:cNvSpPr>
          <p:nvPr/>
        </p:nvSpPr>
        <p:spPr bwMode="auto">
          <a:xfrm>
            <a:off x="360854" y="2811269"/>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Amongst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international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heavy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rescue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teams,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International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Search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Rescue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CISAR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international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heavy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rescue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arrive.</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在所有国际重型救援队伍中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中国国际搜救队是第一支抵达的国际重型救援队。</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教材原句S.eps" descr="id:2147486356;FounderCES"/>
          <p:cNvPicPr/>
          <p:nvPr/>
        </p:nvPicPr>
        <p:blipFill>
          <a:blip r:embed="rId3"/>
          <a:stretch>
            <a:fillRect/>
          </a:stretch>
        </p:blipFill>
        <p:spPr>
          <a:xfrm>
            <a:off x="5375126" y="2602227"/>
            <a:ext cx="6471576" cy="425544"/>
          </a:xfrm>
          <a:prstGeom prst="rect">
            <a:avLst/>
          </a:prstGeom>
        </p:spPr>
      </p:pic>
      <p:pic>
        <p:nvPicPr>
          <p:cNvPr id="9" name="图片 8"/>
          <p:cNvPicPr>
            <a:picLocks noChangeAspect="1"/>
          </p:cNvPicPr>
          <p:nvPr/>
        </p:nvPicPr>
        <p:blipFill>
          <a:blip r:embed="rId4">
            <a:clrChange>
              <a:clrFrom>
                <a:srgbClr val="FFFFFF"/>
              </a:clrFrom>
              <a:clrTo>
                <a:srgbClr val="FFFFFF">
                  <a:alpha val="0"/>
                </a:srgbClr>
              </a:clrTo>
            </a:clrChange>
          </a:blip>
          <a:stretch>
            <a:fillRect/>
          </a:stretch>
        </p:blipFill>
        <p:spPr>
          <a:xfrm>
            <a:off x="360855" y="900124"/>
            <a:ext cx="11485848" cy="373664"/>
          </a:xfrm>
          <a:prstGeom prst="rect">
            <a:avLst/>
          </a:prstGeom>
        </p:spPr>
      </p:pic>
      <p:sp>
        <p:nvSpPr>
          <p:cNvPr id="3" name="矩形 2"/>
          <p:cNvSpPr/>
          <p:nvPr/>
        </p:nvSpPr>
        <p:spPr>
          <a:xfrm>
            <a:off x="360854" y="4747026"/>
            <a:ext cx="11485848"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You rescued me from an embarrassing situation.</a:t>
            </a:r>
            <a:r>
              <a:rPr lang="zh-CN" altLang="zh-CN" sz="2400" b="0" dirty="0">
                <a:solidFill>
                  <a:srgbClr val="000000"/>
                </a:solidFill>
                <a:ea typeface="楷体" panose="02010609060101010101" pitchFamily="49" charset="-122"/>
                <a:cs typeface="Times New Roman" panose="02020603050405020304" pitchFamily="18" charset="0"/>
              </a:rPr>
              <a:t>我正感到尴尬时</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你替我解了围。</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A major air-sea rescue is under way.</a:t>
            </a:r>
            <a:r>
              <a:rPr lang="zh-CN" altLang="zh-CN" sz="2400" b="0" dirty="0">
                <a:solidFill>
                  <a:srgbClr val="000000"/>
                </a:solidFill>
                <a:ea typeface="楷体" panose="02010609060101010101" pitchFamily="49" charset="-122"/>
                <a:cs typeface="Times New Roman" panose="02020603050405020304" pitchFamily="18" charset="0"/>
              </a:rPr>
              <a:t>一场大规模的海空营救行动正在进行。</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9623698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rescue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营救某人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 to one’s rescue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前来营救某人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fireman rescued the two small children from the burning building.</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一名消防队员从陷入火海的大楼中救出两个小孩。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child who fell into the river would have died if the young man hadn’t come to his rescue.</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要不是那个青年相救</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落水的孩子早就没命了。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38159"/>
            <a:ext cx="879819" cy="298464"/>
          </a:xfrm>
          <a:prstGeom prst="rect">
            <a:avLst/>
          </a:prstGeom>
        </p:spPr>
      </p:pic>
      <p:sp>
        <p:nvSpPr>
          <p:cNvPr id="4" name="内容占位符 12"/>
          <p:cNvSpPr txBox="1">
            <a:spLocks/>
          </p:cNvSpPr>
          <p:nvPr/>
        </p:nvSpPr>
        <p:spPr bwMode="auto">
          <a:xfrm>
            <a:off x="360854" y="4337044"/>
            <a:ext cx="11485848" cy="576248"/>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rescuer </a:t>
            </a:r>
            <a:r>
              <a:rPr lang="en-US" altLang="zh-CN"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救援者；救助者；救星　</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6363;FounderCES"/>
          <p:cNvPicPr/>
          <p:nvPr/>
        </p:nvPicPr>
        <p:blipFill>
          <a:blip r:embed="rId3"/>
          <a:stretch>
            <a:fillRect/>
          </a:stretch>
        </p:blipFill>
        <p:spPr>
          <a:xfrm>
            <a:off x="694606" y="4175484"/>
            <a:ext cx="1821926" cy="323119"/>
          </a:xfrm>
          <a:prstGeom prst="rect">
            <a:avLst/>
          </a:prstGeom>
        </p:spPr>
      </p:pic>
      <p:sp>
        <p:nvSpPr>
          <p:cNvPr id="7" name="矩形 6"/>
          <p:cNvSpPr/>
          <p:nvPr/>
        </p:nvSpPr>
        <p:spPr>
          <a:xfrm>
            <a:off x="360854" y="5013176"/>
            <a:ext cx="11485848" cy="1130246"/>
          </a:xfrm>
          <a:prstGeom prst="rect">
            <a:avLst/>
          </a:prstGeom>
        </p:spPr>
        <p:txBody>
          <a:bodyPr wrap="square">
            <a:spAutoFit/>
          </a:bodyPr>
          <a:lstStyle/>
          <a:p>
            <a:pPr lvl="0" eaLnBrk="1">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 rescuers </a:t>
            </a:r>
            <a:r>
              <a:rPr lang="en-US" altLang="zh-CN" sz="2400" b="0" dirty="0" err="1">
                <a:solidFill>
                  <a:srgbClr val="000000"/>
                </a:solidFill>
                <a:cs typeface="Times New Roman" panose="02020603050405020304" pitchFamily="18" charset="0"/>
              </a:rPr>
              <a:t>tunnelled</a:t>
            </a:r>
            <a:r>
              <a:rPr lang="en-US" altLang="zh-CN" sz="2400" b="0" dirty="0">
                <a:solidFill>
                  <a:srgbClr val="000000"/>
                </a:solidFill>
                <a:cs typeface="Times New Roman" panose="02020603050405020304" pitchFamily="18" charset="0"/>
              </a:rPr>
              <a:t> their way into the trapped miners.</a:t>
            </a:r>
            <a:r>
              <a:rPr lang="zh-CN" altLang="zh-CN" sz="2400" b="0" dirty="0">
                <a:solidFill>
                  <a:srgbClr val="000000"/>
                </a:solidFill>
                <a:ea typeface="楷体" panose="02010609060101010101" pitchFamily="49" charset="-122"/>
                <a:cs typeface="Times New Roman" panose="02020603050405020304" pitchFamily="18" charset="0"/>
              </a:rPr>
              <a:t>救援人员挖地道通向那些被困的矿工。</a:t>
            </a:r>
            <a:endParaRPr lang="zh-CN" altLang="zh-CN" sz="240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1151101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claim</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25477F"/>
                </a:solidFill>
                <a:latin typeface="Times New Roman" panose="02020603050405020304" pitchFamily="18" charset="0"/>
                <a:ea typeface="楷体" panose="02010609060101010101" pitchFamily="49" charset="-122"/>
                <a:cs typeface="Times New Roman" panose="02020603050405020304" pitchFamily="18" charset="0"/>
              </a:rPr>
              <a:t>战争</a:t>
            </a:r>
            <a:r>
              <a:rPr lang="zh-CN"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25477F"/>
                </a:solidFill>
                <a:latin typeface="Times New Roman" panose="02020603050405020304" pitchFamily="18" charset="0"/>
                <a:ea typeface="楷体" panose="02010609060101010101" pitchFamily="49" charset="-122"/>
                <a:cs typeface="Times New Roman" panose="02020603050405020304" pitchFamily="18" charset="0"/>
              </a:rPr>
              <a:t>事故等</a:t>
            </a:r>
            <a:r>
              <a:rPr lang="zh-CN"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夺去</a:t>
            </a:r>
            <a:r>
              <a:rPr lang="zh-CN"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25477F"/>
                </a:solidFill>
                <a:latin typeface="Times New Roman" panose="02020603050405020304" pitchFamily="18" charset="0"/>
                <a:ea typeface="楷体" panose="02010609060101010101" pitchFamily="49" charset="-122"/>
                <a:cs typeface="Times New Roman" panose="02020603050405020304" pitchFamily="18" charset="0"/>
              </a:rPr>
              <a:t>生命</a:t>
            </a:r>
            <a:r>
              <a:rPr lang="zh-CN"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宣称</a:t>
            </a:r>
            <a:r>
              <a:rPr lang="zh-CN"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声称</a:t>
            </a:r>
            <a:r>
              <a:rPr lang="zh-CN"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获得</a:t>
            </a:r>
            <a:r>
              <a:rPr lang="en-US" altLang="zh-CN" i="1"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25477F"/>
                </a:solidFill>
                <a:latin typeface="Times New Roman" panose="02020603050405020304" pitchFamily="18" charset="0"/>
                <a:ea typeface="楷体" panose="02010609060101010101" pitchFamily="49" charset="-122"/>
                <a:cs typeface="Times New Roman" panose="02020603050405020304" pitchFamily="18" charset="0"/>
              </a:rPr>
              <a:t>尤指向公司</a:t>
            </a:r>
            <a:r>
              <a:rPr lang="zh-CN"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25477F"/>
                </a:solidFill>
                <a:latin typeface="Times New Roman" panose="02020603050405020304" pitchFamily="18" charset="0"/>
                <a:ea typeface="楷体" panose="02010609060101010101" pitchFamily="49" charset="-122"/>
                <a:cs typeface="Times New Roman" panose="02020603050405020304" pitchFamily="18" charset="0"/>
              </a:rPr>
              <a:t>政府等</a:t>
            </a:r>
            <a:r>
              <a:rPr lang="zh-CN"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索款</a:t>
            </a:r>
            <a:r>
              <a:rPr lang="zh-CN"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索赔</a:t>
            </a:r>
            <a:r>
              <a:rPr lang="zh-CN"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宣称</a:t>
            </a:r>
            <a:r>
              <a:rPr lang="zh-CN"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声明</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163197"/>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Caused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exceptionally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heavy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snowfall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short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period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destroyed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buildings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forests,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claimed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over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256</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lives.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由于短时间内的异常大雪</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它们摧毁了建筑物和森林</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夺走了</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256</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人的生命。</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1954155"/>
            <a:ext cx="6471576" cy="425544"/>
          </a:xfrm>
          <a:prstGeom prst="rect">
            <a:avLst/>
          </a:prstGeom>
        </p:spPr>
      </p:pic>
      <p:sp>
        <p:nvSpPr>
          <p:cNvPr id="8" name="矩形 7"/>
          <p:cNvSpPr/>
          <p:nvPr/>
        </p:nvSpPr>
        <p:spPr>
          <a:xfrm>
            <a:off x="360854" y="4077072"/>
            <a:ext cx="11485848" cy="168424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 police are claiming a major breakthrough in the missing case.</a:t>
            </a:r>
            <a:r>
              <a:rPr lang="zh-CN" altLang="zh-CN" sz="2400" b="0" dirty="0">
                <a:solidFill>
                  <a:srgbClr val="000000"/>
                </a:solidFill>
                <a:ea typeface="楷体" panose="02010609060101010101" pitchFamily="49" charset="-122"/>
                <a:cs typeface="Times New Roman" panose="02020603050405020304" pitchFamily="18" charset="0"/>
              </a:rPr>
              <a:t>警方宣称该失踪案有重大突破。</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They have claimed responsibility for the bombing.</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他们声称对该炸弹袭击事件有责任。</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42425385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270879"/>
            <a:ext cx="11485848" cy="2238241"/>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company got fined for making misleading claims about its products.</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该公司因不实宣称自家产品而遭罚款。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claimed a share in the property after their grandfather passed away.</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在爷爷过世后</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他们要求获得一部分财产。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432498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核心知识.eps" descr="id:2147486321;FounderCES"/>
          <p:cNvPicPr/>
          <p:nvPr/>
        </p:nvPicPr>
        <p:blipFill>
          <a:blip r:embed="rId2">
            <a:clrChange>
              <a:clrFrom>
                <a:srgbClr val="000000">
                  <a:alpha val="0"/>
                </a:srgbClr>
              </a:clrFrom>
              <a:clrTo>
                <a:srgbClr val="000000">
                  <a:alpha val="0"/>
                </a:srgbClr>
              </a:clrTo>
            </a:clrChange>
          </a:blip>
          <a:stretch>
            <a:fillRect/>
          </a:stretch>
        </p:blipFill>
        <p:spPr>
          <a:xfrm>
            <a:off x="3511490" y="785828"/>
            <a:ext cx="5184576" cy="566914"/>
          </a:xfrm>
          <a:prstGeom prst="rect">
            <a:avLst/>
          </a:prstGeom>
        </p:spPr>
      </p:pic>
      <p:pic>
        <p:nvPicPr>
          <p:cNvPr id="6" name="单词冲关.eps" descr="id:2147486349;FounderCES"/>
          <p:cNvPicPr/>
          <p:nvPr/>
        </p:nvPicPr>
        <p:blipFill>
          <a:blip r:embed="rId3"/>
          <a:stretch>
            <a:fillRect/>
          </a:stretch>
        </p:blipFill>
        <p:spPr>
          <a:xfrm>
            <a:off x="362360" y="2029218"/>
            <a:ext cx="1773912" cy="354263"/>
          </a:xfrm>
          <a:prstGeom prst="rect">
            <a:avLst/>
          </a:prstGeom>
        </p:spPr>
      </p:pic>
      <p:sp>
        <p:nvSpPr>
          <p:cNvPr id="7" name="内容占位符 1"/>
          <p:cNvSpPr txBox="1">
            <a:spLocks/>
          </p:cNvSpPr>
          <p:nvPr/>
        </p:nvSpPr>
        <p:spPr bwMode="auto">
          <a:xfrm>
            <a:off x="360854" y="3440124"/>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smtClean="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enough,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stairs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platform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jumping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volcano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erupting.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果不其然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下楼梯上站台就像跳进正在喷发的火山。</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教材原句S.eps" descr="id:2147486356;FounderCES"/>
          <p:cNvPicPr/>
          <p:nvPr/>
        </p:nvPicPr>
        <p:blipFill>
          <a:blip r:embed="rId4"/>
          <a:stretch>
            <a:fillRect/>
          </a:stretch>
        </p:blipFill>
        <p:spPr>
          <a:xfrm>
            <a:off x="5375126" y="3231082"/>
            <a:ext cx="6471576" cy="425544"/>
          </a:xfrm>
          <a:prstGeom prst="rect">
            <a:avLst/>
          </a:prstGeom>
        </p:spPr>
      </p:pic>
      <p:pic>
        <p:nvPicPr>
          <p:cNvPr id="9" name="单词冲关.eps" descr="id:2147486489;FounderCES"/>
          <p:cNvPicPr/>
          <p:nvPr/>
        </p:nvPicPr>
        <p:blipFill>
          <a:blip r:embed="rId3"/>
          <a:stretch>
            <a:fillRect/>
          </a:stretch>
        </p:blipFill>
        <p:spPr>
          <a:xfrm>
            <a:off x="360854" y="2019972"/>
            <a:ext cx="1775418" cy="354564"/>
          </a:xfrm>
          <a:prstGeom prst="rect">
            <a:avLst/>
          </a:prstGeom>
        </p:spPr>
      </p:pic>
      <p:sp>
        <p:nvSpPr>
          <p:cNvPr id="18" name="内容占位符 17"/>
          <p:cNvSpPr>
            <a:spLocks noGrp="1"/>
          </p:cNvSpPr>
          <p:nvPr>
            <p:ph idx="1"/>
          </p:nvPr>
        </p:nvSpPr>
        <p:spPr>
          <a:xfrm>
            <a:off x="360854" y="2494637"/>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erupt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楷体" panose="02010609060101010101" pitchFamily="49" charset="-122"/>
                <a:cs typeface="Times New Roman" panose="02020603050405020304" pitchFamily="18" charset="0"/>
              </a:rPr>
              <a:t>火山</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爆发</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喷发</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0" name="图片 19"/>
          <p:cNvPicPr>
            <a:picLocks noChangeAspect="1"/>
          </p:cNvPicPr>
          <p:nvPr/>
        </p:nvPicPr>
        <p:blipFill>
          <a:blip r:embed="rId5">
            <a:clrChange>
              <a:clrFrom>
                <a:srgbClr val="FFFFFF"/>
              </a:clrFrom>
              <a:clrTo>
                <a:srgbClr val="FFFFFF">
                  <a:alpha val="0"/>
                </a:srgbClr>
              </a:clrTo>
            </a:clrChange>
          </a:blip>
          <a:stretch>
            <a:fillRect/>
          </a:stretch>
        </p:blipFill>
        <p:spPr>
          <a:xfrm>
            <a:off x="355825" y="1541201"/>
            <a:ext cx="11490877" cy="373828"/>
          </a:xfrm>
          <a:prstGeom prst="rect">
            <a:avLst/>
          </a:prstGeom>
        </p:spPr>
      </p:pic>
    </p:spTree>
    <p:extLst>
      <p:ext uri="{BB962C8B-B14F-4D97-AF65-F5344CB8AC3E}">
        <p14:creationId xmlns:p14="http://schemas.microsoft.com/office/powerpoint/2010/main" val="23296758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a claim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提出声明</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support a claim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支持声明</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deny a claim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否定了</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的说法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claim to do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声称要做某事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claim to have done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声称做过某事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claim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声称</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claimed that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38159"/>
            <a:ext cx="879819" cy="298464"/>
          </a:xfrm>
          <a:prstGeom prst="rect">
            <a:avLst/>
          </a:prstGeom>
        </p:spPr>
      </p:pic>
    </p:spTree>
    <p:extLst>
      <p:ext uri="{BB962C8B-B14F-4D97-AF65-F5344CB8AC3E}">
        <p14:creationId xmlns:p14="http://schemas.microsoft.com/office/powerpoint/2010/main" val="25439601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32905"/>
            <a:ext cx="11485848" cy="2792239"/>
          </a:xfrm>
        </p:spPr>
        <p:txBody>
          <a:bodyPr/>
          <a:lstStyle/>
          <a:p>
            <a:pPr lvl="0"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According to the contract, we have the right to make a claim if you go against the terms.</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根据合同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如果贵方违反规定</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我们有权要求赔偿。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David claims to have dated Jenny, but we find it hard to believe.</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大卫声称跟詹妮交往过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但我们难以相信。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claimed that soap powders pollute the water we drink.</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据说肥皂粉污染了我们的饮用水</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501972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340768"/>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leave</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遗漏</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省略</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排除</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不理会</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忽视</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XB3.eps" descr="id:2147486412;FounderCES"/>
          <p:cNvPicPr/>
          <p:nvPr/>
        </p:nvPicPr>
        <p:blipFill>
          <a:blip r:embed="rId2"/>
          <a:stretch>
            <a:fillRect/>
          </a:stretch>
        </p:blipFill>
        <p:spPr>
          <a:xfrm>
            <a:off x="378066" y="876581"/>
            <a:ext cx="2004897" cy="385407"/>
          </a:xfrm>
          <a:prstGeom prst="rect">
            <a:avLst/>
          </a:prstGeom>
        </p:spPr>
      </p:pic>
      <p:sp>
        <p:nvSpPr>
          <p:cNvPr id="5" name="内容占位符 1"/>
          <p:cNvSpPr txBox="1">
            <a:spLocks/>
          </p:cNvSpPr>
          <p:nvPr/>
        </p:nvSpPr>
        <p:spPr bwMode="auto">
          <a:xfrm>
            <a:off x="360854" y="2341898"/>
            <a:ext cx="11485848" cy="691664"/>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left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sentence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句和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句省略了什么</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3"/>
          <a:stretch>
            <a:fillRect/>
          </a:stretch>
        </p:blipFill>
        <p:spPr>
          <a:xfrm>
            <a:off x="5375126" y="2132856"/>
            <a:ext cx="6471576" cy="425544"/>
          </a:xfrm>
          <a:prstGeom prst="rect">
            <a:avLst/>
          </a:prstGeom>
        </p:spPr>
      </p:pic>
      <p:sp>
        <p:nvSpPr>
          <p:cNvPr id="7" name="矩形 6"/>
          <p:cNvSpPr/>
          <p:nvPr/>
        </p:nvSpPr>
        <p:spPr>
          <a:xfrm>
            <a:off x="360854" y="3112908"/>
            <a:ext cx="11485848" cy="168424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It was careless of him to leave out an important detail.</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spc="-100" dirty="0">
                <a:solidFill>
                  <a:srgbClr val="000000"/>
                </a:solidFill>
                <a:ea typeface="楷体" panose="02010609060101010101" pitchFamily="49" charset="-122"/>
                <a:cs typeface="Times New Roman" panose="02020603050405020304" pitchFamily="18" charset="0"/>
              </a:rPr>
              <a:t>他真粗心</a:t>
            </a:r>
            <a:r>
              <a:rPr lang="zh-CN" altLang="zh-CN" sz="2400" b="0" spc="-100" dirty="0">
                <a:solidFill>
                  <a:srgbClr val="000000"/>
                </a:solidFill>
                <a:cs typeface="Times New Roman" panose="02020603050405020304" pitchFamily="18" charset="0"/>
              </a:rPr>
              <a:t>，</a:t>
            </a:r>
            <a:r>
              <a:rPr lang="zh-CN" altLang="zh-CN" sz="2400" b="0" spc="-100" dirty="0">
                <a:solidFill>
                  <a:srgbClr val="000000"/>
                </a:solidFill>
                <a:ea typeface="楷体" panose="02010609060101010101" pitchFamily="49" charset="-122"/>
                <a:cs typeface="Times New Roman" panose="02020603050405020304" pitchFamily="18" charset="0"/>
              </a:rPr>
              <a:t>漏掉了一个重要细节。</a:t>
            </a:r>
            <a:endParaRPr lang="zh-CN" altLang="zh-CN" sz="1050" b="0" spc="-10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I’m aware that we’ve had to leave out much interesting and important work.</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我明白我们不得不排除掉许多有趣而又重要的工作。</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40002336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917211"/>
            <a:ext cx="11485848" cy="2238241"/>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be/feel left out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觉得备受冷落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leave sth aside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暂时不考虑某事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leave sb/sth behind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忘记带走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leave sb/sth alone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不打扰某人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不触碰某物</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694606" y="755651"/>
            <a:ext cx="1821926" cy="323119"/>
          </a:xfrm>
          <a:prstGeom prst="rect">
            <a:avLst/>
          </a:prstGeom>
        </p:spPr>
      </p:pic>
      <p:sp>
        <p:nvSpPr>
          <p:cNvPr id="5" name="矩形 4"/>
          <p:cNvSpPr/>
          <p:nvPr/>
        </p:nvSpPr>
        <p:spPr>
          <a:xfrm>
            <a:off x="360854" y="3230974"/>
            <a:ext cx="11485848" cy="2862322"/>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Always watch where you are going. Otherwise, you may step on a piece of the forest that was left out by mistake.</a:t>
            </a:r>
            <a:r>
              <a:rPr lang="zh-CN" altLang="zh-CN" sz="2400" b="0" dirty="0">
                <a:solidFill>
                  <a:srgbClr val="000000"/>
                </a:solidFill>
                <a:ea typeface="楷体" panose="02010609060101010101" pitchFamily="49" charset="-122"/>
                <a:cs typeface="Times New Roman" panose="02020603050405020304" pitchFamily="18" charset="0"/>
              </a:rPr>
              <a:t>经常注意一下你要去往的方向</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否则</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你会踏入一片因错误而迷失的森林。</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Leave the difficult questions aside for now and try to answer the easier ones.</a:t>
            </a:r>
            <a:r>
              <a:rPr lang="zh-CN" altLang="zh-CN" sz="2400" b="0" dirty="0">
                <a:solidFill>
                  <a:srgbClr val="000000"/>
                </a:solidFill>
                <a:ea typeface="楷体" panose="02010609060101010101" pitchFamily="49" charset="-122"/>
                <a:cs typeface="Times New Roman" panose="02020603050405020304" pitchFamily="18" charset="0"/>
              </a:rPr>
              <a:t>暂时把难的问题搁在一边</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先试图解答较容易的问题。</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9397158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88889"/>
            <a:ext cx="11485848" cy="2792239"/>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who wishes to be happy should learn to look on the bright side and leave the negative behind.</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希望快乐的人应该乐观地看待事物</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并抛开负面的情绪。</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will never attack others if they leave me alone. If other people attack me, I will respond with politeness. If they attack me again, I will chase them to the end of the world.</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人不犯我</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我不犯人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人若犯我</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礼让三分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人若再犯</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赶尽杀绝。</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616334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2238744"/>
            <a:ext cx="11485848" cy="2308324"/>
          </a:xfrm>
          <a:solidFill>
            <a:srgbClr val="FCE2D0"/>
          </a:solidFill>
        </p:spPr>
        <p:txBody>
          <a:bodyPr/>
          <a:lstStyle/>
          <a:p>
            <a:pPr hangingPunct="0">
              <a:spcAft>
                <a:spcPts val="0"/>
              </a:spcAft>
            </a:pP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a:solidFill>
                  <a:srgbClr val="00ADEE"/>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said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mice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snakes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safer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ground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several</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before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earthquake,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dogs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avoiding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beach</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sign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tsunami</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approaching.</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据说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老鼠和蛇在地震前几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天会前往更安全的地方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而狗避开海滩可能是海啸即将来临的迹象。</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XB4.eps" descr="id:2147486447;FounderCES"/>
          <p:cNvPicPr/>
          <p:nvPr/>
        </p:nvPicPr>
        <p:blipFill>
          <a:blip r:embed="rId2"/>
          <a:stretch>
            <a:fillRect/>
          </a:stretch>
        </p:blipFill>
        <p:spPr>
          <a:xfrm>
            <a:off x="360854" y="1700808"/>
            <a:ext cx="1998409" cy="385407"/>
          </a:xfrm>
          <a:prstGeom prst="rect">
            <a:avLst/>
          </a:prstGeom>
        </p:spPr>
      </p:pic>
    </p:spTree>
    <p:extLst>
      <p:ext uri="{BB962C8B-B14F-4D97-AF65-F5344CB8AC3E}">
        <p14:creationId xmlns:p14="http://schemas.microsoft.com/office/powerpoint/2010/main" val="373606870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indent="896938"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此句结构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said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据说</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引导并列句，表示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对比</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said that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created the Chinese writing system.</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相传</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仓颉发明了中国的汉字书写系统。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said that in his childhood, he was very fond of playing and afraid of difficulties, and made slow progress in his studies.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据说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他小时候很贪玩</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怕困难</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读书进步很慢。</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13.eps" descr="id:2147486454;FounderCES"/>
          <p:cNvPicPr/>
          <p:nvPr/>
        </p:nvPicPr>
        <p:blipFill>
          <a:blip r:embed="rId2"/>
          <a:stretch>
            <a:fillRect/>
          </a:stretch>
        </p:blipFill>
        <p:spPr>
          <a:xfrm>
            <a:off x="360854" y="920053"/>
            <a:ext cx="912981" cy="298464"/>
          </a:xfrm>
          <a:prstGeom prst="rect">
            <a:avLst/>
          </a:prstGeom>
        </p:spPr>
      </p:pic>
    </p:spTree>
    <p:extLst>
      <p:ext uri="{BB962C8B-B14F-4D97-AF65-F5344CB8AC3E}">
        <p14:creationId xmlns:p14="http://schemas.microsoft.com/office/powerpoint/2010/main" val="14451848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917211"/>
            <a:ext cx="11485848" cy="4993675"/>
          </a:xfrm>
          <a:solidFill>
            <a:srgbClr val="E6E1EF"/>
          </a:solidFill>
        </p:spPr>
        <p:txBody>
          <a:bodyPr/>
          <a:lstStyle/>
          <a:p>
            <a:pPr hangingPunct="0">
              <a:lnSpc>
                <a:spcPct val="130000"/>
              </a:lnSpc>
              <a:spcAft>
                <a:spcPts val="0"/>
              </a:spcAft>
            </a:pPr>
            <a:endParaRPr lang="en-US" altLang="zh-CN" sz="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＋过去分词＋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引导的主语从句常见句型：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believed that...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大家相信</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thought that...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大家认为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argued that...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大家主张</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reported that...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据报道</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hoped that...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大家希望</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well-known that...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众所周知</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suggested that...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大家建议</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acknowledged that...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公认的是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claimed that...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据声称</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694606" y="755651"/>
            <a:ext cx="1821926" cy="323119"/>
          </a:xfrm>
          <a:prstGeom prst="rect">
            <a:avLst/>
          </a:prstGeom>
        </p:spPr>
      </p:pic>
    </p:spTree>
    <p:extLst>
      <p:ext uri="{BB962C8B-B14F-4D97-AF65-F5344CB8AC3E}">
        <p14:creationId xmlns:p14="http://schemas.microsoft.com/office/powerpoint/2010/main" val="22150556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98871"/>
            <a:ext cx="11485848" cy="2238241"/>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generally believed that physical activities help us keep fit.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人们普遍认为体育活动有助于我们保持健康。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well-known that she is a learned woman.</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众所周知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她是一位知识渊博的女性。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was said that this novel was written by him.</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据说他写了这篇小说。</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3552430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829797"/>
            <a:ext cx="11485848" cy="1130246"/>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otherwise</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否则</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要不然</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在其他方面</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conj</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否则</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别的</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在其他各方面</a:t>
            </a:r>
            <a:r>
              <a:rPr lang="en-US" altLang="zh-CN">
                <a:solidFill>
                  <a:srgbClr val="25477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的</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在其他不同情况下的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单词冲关.eps" descr="id:2147486489;FounderCES"/>
          <p:cNvPicPr/>
          <p:nvPr/>
        </p:nvPicPr>
        <p:blipFill>
          <a:blip r:embed="rId2"/>
          <a:stretch>
            <a:fillRect/>
          </a:stretch>
        </p:blipFill>
        <p:spPr>
          <a:xfrm>
            <a:off x="360854" y="1356873"/>
            <a:ext cx="1775418" cy="354564"/>
          </a:xfrm>
          <a:prstGeom prst="rect">
            <a:avLst/>
          </a:prstGeom>
        </p:spPr>
      </p:pic>
      <p:sp>
        <p:nvSpPr>
          <p:cNvPr id="6" name="内容占位符 1"/>
          <p:cNvSpPr txBox="1">
            <a:spLocks/>
          </p:cNvSpPr>
          <p:nvPr/>
        </p:nvSpPr>
        <p:spPr bwMode="auto">
          <a:xfrm>
            <a:off x="360854" y="3243317"/>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everywhere,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dink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otherwise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sick.</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到处都是水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但我们不能喝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否则我们会生病的。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教材原句S.eps" descr="id:2147486356;FounderCES"/>
          <p:cNvPicPr/>
          <p:nvPr/>
        </p:nvPicPr>
        <p:blipFill>
          <a:blip r:embed="rId3"/>
          <a:stretch>
            <a:fillRect/>
          </a:stretch>
        </p:blipFill>
        <p:spPr>
          <a:xfrm>
            <a:off x="5375126" y="3034275"/>
            <a:ext cx="6471576" cy="425544"/>
          </a:xfrm>
          <a:prstGeom prst="rect">
            <a:avLst/>
          </a:prstGeom>
        </p:spPr>
      </p:pic>
      <p:pic>
        <p:nvPicPr>
          <p:cNvPr id="9" name="图片 8"/>
          <p:cNvPicPr>
            <a:picLocks noChangeAspect="1"/>
          </p:cNvPicPr>
          <p:nvPr/>
        </p:nvPicPr>
        <p:blipFill>
          <a:blip r:embed="rId4">
            <a:clrChange>
              <a:clrFrom>
                <a:srgbClr val="FFFFFF"/>
              </a:clrFrom>
              <a:clrTo>
                <a:srgbClr val="FFFFFF">
                  <a:alpha val="0"/>
                </a:srgbClr>
              </a:clrTo>
            </a:clrChange>
          </a:blip>
          <a:stretch>
            <a:fillRect/>
          </a:stretch>
        </p:blipFill>
        <p:spPr>
          <a:xfrm>
            <a:off x="367777" y="869798"/>
            <a:ext cx="11478926" cy="367510"/>
          </a:xfrm>
          <a:prstGeom prst="rect">
            <a:avLst/>
          </a:prstGeom>
        </p:spPr>
      </p:pic>
    </p:spTree>
    <p:extLst>
      <p:ext uri="{BB962C8B-B14F-4D97-AF65-F5344CB8AC3E}">
        <p14:creationId xmlns:p14="http://schemas.microsoft.com/office/powerpoint/2010/main" val="23582117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58711"/>
            <a:ext cx="11485848" cy="2238241"/>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volcano erupted, raining hot ash over a wide area.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火山喷发了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将炽热的火山灰洒落在一大片地域上。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without warning, she erupts into laughter.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然后在没有任何征兆的情况下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她突然大笑起来。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2"/>
          <p:cNvSpPr txBox="1">
            <a:spLocks/>
          </p:cNvSpPr>
          <p:nvPr/>
        </p:nvSpPr>
        <p:spPr bwMode="auto">
          <a:xfrm>
            <a:off x="360854" y="3302528"/>
            <a:ext cx="11485848" cy="576248"/>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eruption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爆（</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喷</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）发，喷溢，发疹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拓展.eps" descr="id:2147486363;FounderCES"/>
          <p:cNvPicPr/>
          <p:nvPr/>
        </p:nvPicPr>
        <p:blipFill>
          <a:blip r:embed="rId2"/>
          <a:stretch>
            <a:fillRect/>
          </a:stretch>
        </p:blipFill>
        <p:spPr>
          <a:xfrm>
            <a:off x="694606" y="3140968"/>
            <a:ext cx="1821926" cy="323119"/>
          </a:xfrm>
          <a:prstGeom prst="rect">
            <a:avLst/>
          </a:prstGeom>
        </p:spPr>
      </p:pic>
      <p:sp>
        <p:nvSpPr>
          <p:cNvPr id="6" name="矩形 5"/>
          <p:cNvSpPr/>
          <p:nvPr/>
        </p:nvSpPr>
        <p:spPr>
          <a:xfrm>
            <a:off x="360854" y="4033875"/>
            <a:ext cx="11485848" cy="1130246"/>
          </a:xfrm>
          <a:prstGeom prst="rect">
            <a:avLst/>
          </a:prstGeom>
        </p:spPr>
        <p:txBody>
          <a:bodyPr wrap="square">
            <a:spAutoFit/>
          </a:bodyPr>
          <a:lstStyle/>
          <a:p>
            <a:pPr lvl="0">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 eruption of the volcano makes many people lose their lives.</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火山的爆发使许多人丧失了生命。</a:t>
            </a:r>
            <a:endParaRPr lang="zh-CN" altLang="zh-CN" sz="240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18683808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Don’t start giving me problems otherwise I’ll have to be very unpleasant indeed.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不要开始给我找麻烦</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否则我就不客气了。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parents lent me the money. Otherwise, I couldn’t have afforded the trip.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我父母借钱给我了。否则</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我可付不起这次旅费。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副词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can’t come to dinner on Tuesday—I’m otherwise engaged.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我星期二不能来参加宴会</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我另有安排。</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副词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 photographs are by the author unless otherwise stated.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若无特殊说明</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所有照片均出自该作者。</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副词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don’t know if his disappearance was voluntary or otherwise.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我们不知道他的失踪是出于自愿或是另有原因。</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形容词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2459313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shelter</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庇护</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掩蔽</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避难所</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收容所</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住处</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遮蔽物</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保护</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躲避</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楷体" panose="02010609060101010101" pitchFamily="49" charset="-122"/>
                <a:cs typeface="Times New Roman" panose="02020603050405020304" pitchFamily="18" charset="0"/>
              </a:rPr>
              <a:t>风雨或危险</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掩蔽</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163197"/>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endParaRPr lang="en-US" altLang="zh-CN" sz="500" dirty="0"/>
          </a:p>
          <a:p>
            <a:pPr eaLnBrk="1">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cannot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shelter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如果你不能及时回家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尽快找到其他庇护。</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1954155"/>
            <a:ext cx="6471576" cy="425544"/>
          </a:xfrm>
          <a:prstGeom prst="rect">
            <a:avLst/>
          </a:prstGeom>
        </p:spPr>
      </p:pic>
      <p:sp>
        <p:nvSpPr>
          <p:cNvPr id="8" name="矩形 7"/>
          <p:cNvSpPr/>
          <p:nvPr/>
        </p:nvSpPr>
        <p:spPr>
          <a:xfrm>
            <a:off x="360854" y="3522890"/>
            <a:ext cx="11485848"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Human beings need food, clothing and shelter.</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人类有衣</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食</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住的需求。</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There aren’t enough tents to shelter them all.</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没有足够的帐篷供他们容身。</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79779613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96856"/>
            <a:ext cx="11485848" cy="3416320"/>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 shelter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躲避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shelter... from...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保护</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免遭</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case of lightning, please stop playing and take shelter immediately.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如遇打雷闪电</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请立即停止玩耍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并到安全区暂避。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soldiers covered the roof with earth and rock, thick enough to shelter them from gunfire.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士兵们用泥土和石块盖住屋顶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其厚度足以掩护他们不受炮火的袭击。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1788895"/>
            <a:ext cx="879819" cy="298464"/>
          </a:xfrm>
          <a:prstGeom prst="rect">
            <a:avLst/>
          </a:prstGeom>
        </p:spPr>
      </p:pic>
    </p:spTree>
    <p:extLst>
      <p:ext uri="{BB962C8B-B14F-4D97-AF65-F5344CB8AC3E}">
        <p14:creationId xmlns:p14="http://schemas.microsoft.com/office/powerpoint/2010/main" val="366737924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340768"/>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moment</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立刻</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马上</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一</a:t>
            </a:r>
            <a:r>
              <a:rPr lang="en-US" altLang="zh-CN">
                <a:solidFill>
                  <a:srgbClr val="D8657B"/>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就</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XB3.eps" descr="id:2147486412;FounderCES"/>
          <p:cNvPicPr/>
          <p:nvPr/>
        </p:nvPicPr>
        <p:blipFill>
          <a:blip r:embed="rId2"/>
          <a:stretch>
            <a:fillRect/>
          </a:stretch>
        </p:blipFill>
        <p:spPr>
          <a:xfrm>
            <a:off x="378066" y="876581"/>
            <a:ext cx="2004897" cy="385407"/>
          </a:xfrm>
          <a:prstGeom prst="rect">
            <a:avLst/>
          </a:prstGeom>
        </p:spPr>
      </p:pic>
      <p:sp>
        <p:nvSpPr>
          <p:cNvPr id="5" name="内容占位符 1"/>
          <p:cNvSpPr txBox="1">
            <a:spLocks/>
          </p:cNvSpPr>
          <p:nvPr/>
        </p:nvSpPr>
        <p:spPr bwMode="auto">
          <a:xfrm>
            <a:off x="360854" y="2341898"/>
            <a:ext cx="11485848" cy="691664"/>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disappeared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moment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storm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暴风雨一袭来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他就不见了。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3"/>
          <a:stretch>
            <a:fillRect/>
          </a:stretch>
        </p:blipFill>
        <p:spPr>
          <a:xfrm>
            <a:off x="5375126" y="2132856"/>
            <a:ext cx="6471576" cy="425544"/>
          </a:xfrm>
          <a:prstGeom prst="rect">
            <a:avLst/>
          </a:prstGeom>
        </p:spPr>
      </p:pic>
      <p:sp>
        <p:nvSpPr>
          <p:cNvPr id="8" name="矩形 7"/>
          <p:cNvSpPr/>
          <p:nvPr/>
        </p:nvSpPr>
        <p:spPr>
          <a:xfrm>
            <a:off x="360854" y="3140968"/>
            <a:ext cx="10630896"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 moment I closed my eyes, I fell asleep.</a:t>
            </a:r>
            <a:r>
              <a:rPr lang="zh-CN" altLang="zh-CN" sz="2400" b="0" dirty="0">
                <a:solidFill>
                  <a:srgbClr val="000000"/>
                </a:solidFill>
                <a:ea typeface="楷体" panose="02010609060101010101" pitchFamily="49" charset="-122"/>
                <a:cs typeface="Times New Roman" panose="02020603050405020304" pitchFamily="18" charset="0"/>
              </a:rPr>
              <a:t>我一闭上眼睛就睡着了。</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 want to see him the moment he arrives.</a:t>
            </a:r>
            <a:r>
              <a:rPr lang="zh-CN" altLang="zh-CN" sz="2400" b="0" dirty="0">
                <a:solidFill>
                  <a:srgbClr val="000000"/>
                </a:solidFill>
                <a:ea typeface="楷体" panose="02010609060101010101" pitchFamily="49" charset="-122"/>
                <a:cs typeface="Times New Roman" panose="02020603050405020304" pitchFamily="18" charset="0"/>
              </a:rPr>
              <a:t>他一到我就要见到他。</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65511813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917211"/>
            <a:ext cx="11485848" cy="1130246"/>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moment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instant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看成连词，其用法与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soon as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一样。</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“Instantly/Immediately/Directly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＋时间从句＋主句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也表达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的含义。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694606" y="755651"/>
            <a:ext cx="1821926" cy="323119"/>
          </a:xfrm>
          <a:prstGeom prst="rect">
            <a:avLst/>
          </a:prstGeom>
        </p:spPr>
      </p:pic>
      <p:sp>
        <p:nvSpPr>
          <p:cNvPr id="6" name="矩形 5"/>
          <p:cNvSpPr/>
          <p:nvPr/>
        </p:nvSpPr>
        <p:spPr>
          <a:xfrm>
            <a:off x="360854" y="2200796"/>
            <a:ext cx="11485848" cy="230832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 will go there the moment I have finished my work.</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我一完成工作</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就去那儿。</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spc="-100" dirty="0">
                <a:solidFill>
                  <a:srgbClr val="000000"/>
                </a:solidFill>
                <a:ea typeface="Times New Roman" panose="02020603050405020304" pitchFamily="18" charset="0"/>
                <a:cs typeface="Times New Roman" panose="02020603050405020304" pitchFamily="18" charset="0"/>
              </a:rPr>
              <a:t>·</a:t>
            </a:r>
            <a:r>
              <a:rPr lang="en-US" altLang="zh-CN" sz="2400" b="0" spc="-100" dirty="0">
                <a:solidFill>
                  <a:srgbClr val="000000"/>
                </a:solidFill>
                <a:cs typeface="Times New Roman" panose="02020603050405020304" pitchFamily="18" charset="0"/>
              </a:rPr>
              <a:t>The instant I saw you, I knew you were angry with me.</a:t>
            </a:r>
            <a:r>
              <a:rPr lang="en-US" altLang="zh-CN" sz="2400" b="0" spc="-100" dirty="0">
                <a:solidFill>
                  <a:srgbClr val="000000"/>
                </a:solidFill>
                <a:ea typeface="楷体" panose="02010609060101010101" pitchFamily="49" charset="-122"/>
                <a:cs typeface="Times New Roman" panose="02020603050405020304" pitchFamily="18" charset="0"/>
              </a:rPr>
              <a:t> </a:t>
            </a:r>
            <a:r>
              <a:rPr lang="zh-CN" altLang="zh-CN" sz="2400" b="0" spc="-100" dirty="0">
                <a:solidFill>
                  <a:srgbClr val="000000"/>
                </a:solidFill>
                <a:ea typeface="楷体" panose="02010609060101010101" pitchFamily="49" charset="-122"/>
                <a:cs typeface="Times New Roman" panose="02020603050405020304" pitchFamily="18" charset="0"/>
              </a:rPr>
              <a:t>我一看到你</a:t>
            </a:r>
            <a:r>
              <a:rPr lang="zh-CN" altLang="zh-CN" sz="2400" b="0" spc="-100" dirty="0">
                <a:solidFill>
                  <a:srgbClr val="000000"/>
                </a:solidFill>
                <a:cs typeface="Times New Roman" panose="02020603050405020304" pitchFamily="18" charset="0"/>
              </a:rPr>
              <a:t>，</a:t>
            </a:r>
            <a:r>
              <a:rPr lang="zh-CN" altLang="zh-CN" sz="2400" b="0" spc="-100" dirty="0">
                <a:solidFill>
                  <a:srgbClr val="000000"/>
                </a:solidFill>
                <a:ea typeface="楷体" panose="02010609060101010101" pitchFamily="49" charset="-122"/>
                <a:cs typeface="Times New Roman" panose="02020603050405020304" pitchFamily="18" charset="0"/>
              </a:rPr>
              <a:t>就知道你在对我生气。</a:t>
            </a:r>
            <a:endParaRPr lang="zh-CN" altLang="zh-CN" sz="1050" b="0" spc="-10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Instantly I got there I telephoned him.</a:t>
            </a:r>
            <a:r>
              <a:rPr lang="zh-CN" altLang="zh-CN" sz="2400" b="0" dirty="0">
                <a:solidFill>
                  <a:srgbClr val="000000"/>
                </a:solidFill>
                <a:ea typeface="楷体" panose="02010609060101010101" pitchFamily="49" charset="-122"/>
                <a:cs typeface="Times New Roman" panose="02020603050405020304" pitchFamily="18" charset="0"/>
              </a:rPr>
              <a:t>我一到那儿便立即给他打电话了。</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Please let me know immediately he comes.</a:t>
            </a:r>
            <a:r>
              <a:rPr lang="zh-CN" altLang="zh-CN" sz="2400" b="0" dirty="0">
                <a:solidFill>
                  <a:srgbClr val="000000"/>
                </a:solidFill>
                <a:ea typeface="楷体" panose="02010609060101010101" pitchFamily="49" charset="-122"/>
                <a:cs typeface="Times New Roman" panose="02020603050405020304" pitchFamily="18" charset="0"/>
              </a:rPr>
              <a:t>他一来就通知我。</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416334701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1"/>
              <p:cNvSpPr>
                <a:spLocks noGrp="1"/>
              </p:cNvSpPr>
              <p:nvPr>
                <p:ph idx="1"/>
              </p:nvPr>
            </p:nvSpPr>
            <p:spPr>
              <a:xfrm>
                <a:off x="360854" y="1414517"/>
                <a:ext cx="11485848" cy="1710148"/>
              </a:xfrm>
              <a:solidFill>
                <a:srgbClr val="FCE2D0"/>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was sitting in my room with my cat, Smartie, on my lap, </a:t>
                </a:r>
                <a14:m>
                  <m:oMath xmlns:m="http://schemas.openxmlformats.org/officeDocument/2006/math">
                    <m:limLow>
                      <m:limLowPr>
                        <m:ctrlPr>
                          <a:rPr lang="zh-CN" altLang="zh-CN" i="1">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whenthe</m:t>
                            </m:r>
                            <m:r>
                              <m:rPr>
                                <m:nor/>
                              </m:rP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roof</m:t>
                            </m:r>
                            <m:r>
                              <m:rPr>
                                <m:nor/>
                              </m:rP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just</m:t>
                            </m:r>
                            <m:r>
                              <m:rPr>
                                <m:nor/>
                              </m:rP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flew</m:t>
                            </m:r>
                            <m:r>
                              <m:rPr>
                                <m:nor/>
                              </m:rP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off</m:t>
                            </m:r>
                          </m:e>
                        </m:bar>
                      </m:e>
                      <m:lim>
                        <m:r>
                          <m:rPr>
                            <m:nor/>
                          </m:rPr>
                          <a:rPr lang="zh-CN"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m:t>时间状语从句</m:t>
                        </m:r>
                      </m:lim>
                    </m:limLow>
                  </m:oMath>
                </a14:m>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我正坐在房间里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我的猫咪斯玛蒂趴在我的腿上</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这时屋顶被刮飞了。</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1"/>
              <p:cNvSpPr>
                <a:spLocks noGrp="1" noRot="1" noChangeAspect="1" noMove="1" noResize="1" noEditPoints="1" noAdjustHandles="1" noChangeArrowheads="1" noChangeShapeType="1" noTextEdit="1"/>
              </p:cNvSpPr>
              <p:nvPr>
                <p:ph idx="1"/>
              </p:nvPr>
            </p:nvSpPr>
            <p:spPr>
              <a:xfrm>
                <a:off x="360854" y="1414517"/>
                <a:ext cx="11485848" cy="1710148"/>
              </a:xfrm>
              <a:blipFill>
                <a:blip r:embed="rId2"/>
                <a:stretch>
                  <a:fillRect l="-796" b="-6050"/>
                </a:stretch>
              </a:blipFill>
            </p:spPr>
            <p:txBody>
              <a:bodyPr/>
              <a:lstStyle/>
              <a:p>
                <a:r>
                  <a:rPr lang="zh-CN" altLang="en-US">
                    <a:noFill/>
                  </a:rPr>
                  <a:t> </a:t>
                </a:r>
              </a:p>
            </p:txBody>
          </p:sp>
        </mc:Fallback>
      </mc:AlternateContent>
      <p:pic>
        <p:nvPicPr>
          <p:cNvPr id="4" name="XB4.eps" descr="id:2147486447;FounderCES"/>
          <p:cNvPicPr/>
          <p:nvPr/>
        </p:nvPicPr>
        <p:blipFill>
          <a:blip r:embed="rId3"/>
          <a:stretch>
            <a:fillRect/>
          </a:stretch>
        </p:blipFill>
        <p:spPr>
          <a:xfrm>
            <a:off x="360854" y="876581"/>
            <a:ext cx="1998409" cy="385407"/>
          </a:xfrm>
          <a:prstGeom prst="rect">
            <a:avLst/>
          </a:prstGeom>
        </p:spPr>
      </p:pic>
      <p:sp>
        <p:nvSpPr>
          <p:cNvPr id="5" name="内容占位符 1"/>
          <p:cNvSpPr txBox="1">
            <a:spLocks/>
          </p:cNvSpPr>
          <p:nvPr/>
        </p:nvSpPr>
        <p:spPr bwMode="auto">
          <a:xfrm>
            <a:off x="360854" y="328498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987425">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句子的主干为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was sitting”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。此处为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doing... when...”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的结构，意为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正在做某事，突然</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在此为并列连词，意为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就在这时（</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突然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was watching the football match when he came 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当他走进来的时候我正在看足球赛。</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13.eps" descr="id:2147486454;FounderCES"/>
          <p:cNvPicPr/>
          <p:nvPr/>
        </p:nvPicPr>
        <p:blipFill>
          <a:blip r:embed="rId4"/>
          <a:stretch>
            <a:fillRect/>
          </a:stretch>
        </p:blipFill>
        <p:spPr>
          <a:xfrm>
            <a:off x="394015" y="3477023"/>
            <a:ext cx="912981" cy="298464"/>
          </a:xfrm>
          <a:prstGeom prst="rect">
            <a:avLst/>
          </a:prstGeom>
        </p:spPr>
      </p:pic>
    </p:spTree>
    <p:extLst>
      <p:ext uri="{BB962C8B-B14F-4D97-AF65-F5344CB8AC3E}">
        <p14:creationId xmlns:p14="http://schemas.microsoft.com/office/powerpoint/2010/main" val="424453646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917211"/>
            <a:ext cx="11485848" cy="2238241"/>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作为并列连词的其他句型：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about to do when...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这时（</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突然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on the point of doing sth...when...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正在做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，就在这时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 just done sth...when...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刚刚做完某事，就在这时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694606" y="755651"/>
            <a:ext cx="1821926" cy="323119"/>
          </a:xfrm>
          <a:prstGeom prst="rect">
            <a:avLst/>
          </a:prstGeom>
        </p:spPr>
      </p:pic>
      <p:sp>
        <p:nvSpPr>
          <p:cNvPr id="6" name="矩形 5"/>
          <p:cNvSpPr/>
          <p:nvPr/>
        </p:nvSpPr>
        <p:spPr>
          <a:xfrm>
            <a:off x="357563" y="3280916"/>
            <a:ext cx="11489139" cy="230832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 was about to say when you interrupted me.</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我正要说话的时候</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你插嘴了。</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She was on the point of watching TV when there was a power failure.</a:t>
            </a:r>
            <a:r>
              <a:rPr lang="zh-CN" altLang="zh-CN" sz="2400" b="0" dirty="0">
                <a:solidFill>
                  <a:srgbClr val="000000"/>
                </a:solidFill>
                <a:ea typeface="楷体" panose="02010609060101010101" pitchFamily="49" charset="-122"/>
                <a:cs typeface="Times New Roman" panose="02020603050405020304" pitchFamily="18" charset="0"/>
              </a:rPr>
              <a:t>她刚要看电视</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这时突然停电了。</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 had just gone to bed when the telephone rang.</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我刚刚上床睡觉</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电话铃突然响了。</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5994357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414517"/>
            <a:ext cx="11485848" cy="2238241"/>
          </a:xfrm>
        </p:spPr>
        <p:txBody>
          <a:bodyPr/>
          <a:lstStyle/>
          <a:p>
            <a:pPr algn="ctr" hangingPunct="0">
              <a:spcAft>
                <a:spcPts val="0"/>
              </a:spcAft>
            </a:pPr>
            <a:r>
              <a:rPr lang="zh-CN" altLang="zh-CN">
                <a:solidFill>
                  <a:srgbClr val="68A88C"/>
                </a:solidFill>
                <a:latin typeface="Times New Roman" panose="02020603050405020304" pitchFamily="18" charset="0"/>
                <a:ea typeface="黑体" panose="02010609060101010101" pitchFamily="49" charset="-122"/>
                <a:cs typeface="Times New Roman" panose="02020603050405020304" pitchFamily="18" charset="0"/>
              </a:rPr>
              <a:t>省略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为了避免重复，将句子中的一个或几个成分省去，这种语法现象叫省略。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省略的目的是避免重复、突出新信息并使上下文紧密连接的一种语法手段。</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根据句子结构分类， 有如下几种情况。</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语法疑难破.eps" descr="id:2147486944;FounderCES"/>
          <p:cNvPicPr/>
          <p:nvPr/>
        </p:nvPicPr>
        <p:blipFill>
          <a:blip r:embed="rId2"/>
          <a:stretch>
            <a:fillRect/>
          </a:stretch>
        </p:blipFill>
        <p:spPr>
          <a:xfrm>
            <a:off x="3513861" y="798431"/>
            <a:ext cx="5179834" cy="541707"/>
          </a:xfrm>
          <a:prstGeom prst="rect">
            <a:avLst/>
          </a:prstGeom>
        </p:spPr>
      </p:pic>
    </p:spTree>
    <p:extLst>
      <p:ext uri="{BB962C8B-B14F-4D97-AF65-F5344CB8AC3E}">
        <p14:creationId xmlns:p14="http://schemas.microsoft.com/office/powerpoint/2010/main" val="422875966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414517"/>
            <a:ext cx="11485848" cy="2862322"/>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祈使句的省略。在祈使句中，通常省略主语</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 down this street and turn right at the second crossing.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）沿着这条街走，然后在第二个十字路口右转。</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There be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句型的省略。如：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there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Anything else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）其他东西吗？</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60854" y="838018"/>
            <a:ext cx="2854032" cy="462533"/>
          </a:xfrm>
          <a:prstGeom prst="rect">
            <a:avLst/>
          </a:prstGeom>
        </p:spPr>
      </p:pic>
      <p:sp>
        <p:nvSpPr>
          <p:cNvPr id="5" name="矩形 4"/>
          <p:cNvSpPr/>
          <p:nvPr/>
        </p:nvSpPr>
        <p:spPr>
          <a:xfrm>
            <a:off x="406574" y="724303"/>
            <a:ext cx="2736647" cy="576248"/>
          </a:xfrm>
          <a:prstGeom prst="rect">
            <a:avLst/>
          </a:prstGeom>
        </p:spPr>
        <p:txBody>
          <a:bodyPr wrap="none">
            <a:spAutoFit/>
          </a:bodyPr>
          <a:lstStyle/>
          <a:p>
            <a:pPr algn="just">
              <a:lnSpc>
                <a:spcPct val="150000"/>
              </a:lnSpc>
              <a:spcAft>
                <a:spcPts val="0"/>
              </a:spcAft>
            </a:pPr>
            <a:r>
              <a:rPr lang="zh-CN" altLang="zh-CN" sz="2400">
                <a:solidFill>
                  <a:schemeClr val="bg1"/>
                </a:solidFill>
                <a:ea typeface="黑体" panose="02010609060101010101" pitchFamily="49" charset="-122"/>
                <a:cs typeface="Times New Roman" panose="02020603050405020304" pitchFamily="18" charset="0"/>
              </a:rPr>
              <a:t>一</a:t>
            </a:r>
            <a:r>
              <a:rPr lang="zh-CN" altLang="zh-CN" sz="2400">
                <a:solidFill>
                  <a:schemeClr val="bg1"/>
                </a:solidFill>
                <a:cs typeface="Times New Roman" panose="02020603050405020304" pitchFamily="18" charset="0"/>
              </a:rPr>
              <a:t>、</a:t>
            </a:r>
            <a:r>
              <a:rPr lang="zh-CN" altLang="zh-CN" sz="2400">
                <a:solidFill>
                  <a:schemeClr val="bg1"/>
                </a:solidFill>
                <a:ea typeface="黑体" panose="02010609060101010101" pitchFamily="49" charset="-122"/>
                <a:cs typeface="Times New Roman" panose="02020603050405020304" pitchFamily="18" charset="0"/>
              </a:rPr>
              <a:t> 简单句的省略</a:t>
            </a:r>
            <a:endParaRPr lang="zh-CN" altLang="zh-CN" sz="1050">
              <a:solidFill>
                <a:schemeClr val="bg1"/>
              </a:solidFill>
              <a:cs typeface="Times New Roman" panose="02020603050405020304" pitchFamily="18" charset="0"/>
            </a:endParaRPr>
          </a:p>
        </p:txBody>
      </p:sp>
    </p:spTree>
    <p:extLst>
      <p:ext uri="{BB962C8B-B14F-4D97-AF65-F5344CB8AC3E}">
        <p14:creationId xmlns:p14="http://schemas.microsoft.com/office/powerpoint/2010/main" val="383620004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疑问句的答语省略。如：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 you from America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Yes,I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am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 America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你来自美国吗？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是的，我是（</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来自美国</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感叹句的省略。在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引起的感叹句中常省略主语和</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 beautiful city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）多么美丽的城市呀！</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10352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occur</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发生</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出现</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想起</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696905"/>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Experts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occurred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climate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change.</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专家表示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这种恶劣天气是由于气候变化造成的。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1487863"/>
            <a:ext cx="6471576" cy="425544"/>
          </a:xfrm>
          <a:prstGeom prst="rect">
            <a:avLst/>
          </a:prstGeom>
        </p:spPr>
      </p:pic>
      <p:sp>
        <p:nvSpPr>
          <p:cNvPr id="8" name="矩形 7"/>
          <p:cNvSpPr/>
          <p:nvPr/>
        </p:nvSpPr>
        <p:spPr>
          <a:xfrm>
            <a:off x="360854" y="3064892"/>
            <a:ext cx="11485848" cy="230832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If headaches only occur at night, lack of fresh air and oxygen is often the cause.</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如果只是在晚上头疼</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那常常是由于缺乏新鲜空气和氧气的缘故。</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Another unexpected event, though of quite a different order, occurred one evening in 1973.1973</a:t>
            </a:r>
            <a:r>
              <a:rPr lang="zh-CN" altLang="zh-CN" sz="2400" b="0" dirty="0">
                <a:solidFill>
                  <a:srgbClr val="000000"/>
                </a:solidFill>
                <a:ea typeface="楷体" panose="02010609060101010101" pitchFamily="49" charset="-122"/>
                <a:cs typeface="Times New Roman" panose="02020603050405020304" pitchFamily="18" charset="0"/>
              </a:rPr>
              <a:t>年的一个夜晚</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又发生了一件始料未及的事情</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不过这两件事完全不同。</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15460660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2342887"/>
            <a:ext cx="11485848" cy="2238241"/>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连接的并列句中，常省略一些重复的词或词组。如：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went out of the room and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closed the door.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他走出房间，关上门。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news made me angry, but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news made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John happy.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这条消息使我生气，却让约翰高兴。</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60854" y="1766388"/>
            <a:ext cx="3286080" cy="462533"/>
          </a:xfrm>
          <a:prstGeom prst="rect">
            <a:avLst/>
          </a:prstGeom>
        </p:spPr>
      </p:pic>
      <p:sp>
        <p:nvSpPr>
          <p:cNvPr id="5" name="矩形 4"/>
          <p:cNvSpPr/>
          <p:nvPr/>
        </p:nvSpPr>
        <p:spPr>
          <a:xfrm>
            <a:off x="478582" y="1652673"/>
            <a:ext cx="3046027" cy="576248"/>
          </a:xfrm>
          <a:prstGeom prst="rect">
            <a:avLst/>
          </a:prstGeom>
        </p:spPr>
        <p:txBody>
          <a:bodyPr wrap="none">
            <a:spAutoFit/>
          </a:bodyPr>
          <a:lstStyle/>
          <a:p>
            <a:pPr algn="just">
              <a:lnSpc>
                <a:spcPct val="150000"/>
              </a:lnSpc>
              <a:spcAft>
                <a:spcPts val="0"/>
              </a:spcAft>
            </a:pPr>
            <a:r>
              <a:rPr lang="zh-CN" altLang="zh-CN" sz="2400">
                <a:solidFill>
                  <a:schemeClr val="bg1"/>
                </a:solidFill>
                <a:ea typeface="黑体" panose="02010609060101010101" pitchFamily="49" charset="-122"/>
                <a:cs typeface="Times New Roman" panose="02020603050405020304" pitchFamily="18" charset="0"/>
              </a:rPr>
              <a:t>二</a:t>
            </a:r>
            <a:r>
              <a:rPr lang="zh-CN" altLang="zh-CN" sz="2400">
                <a:solidFill>
                  <a:schemeClr val="bg1"/>
                </a:solidFill>
                <a:cs typeface="Times New Roman" panose="02020603050405020304" pitchFamily="18" charset="0"/>
              </a:rPr>
              <a:t>、</a:t>
            </a:r>
            <a:r>
              <a:rPr lang="zh-CN" altLang="zh-CN" sz="2400">
                <a:solidFill>
                  <a:schemeClr val="bg1"/>
                </a:solidFill>
                <a:ea typeface="黑体" panose="02010609060101010101" pitchFamily="49" charset="-122"/>
                <a:cs typeface="Times New Roman" panose="02020603050405020304" pitchFamily="18" charset="0"/>
              </a:rPr>
              <a:t> 并列句中的省略</a:t>
            </a:r>
            <a:endParaRPr lang="zh-CN" altLang="zh-CN" sz="1050">
              <a:solidFill>
                <a:schemeClr val="bg1"/>
              </a:solidFill>
              <a:cs typeface="Times New Roman" panose="02020603050405020304" pitchFamily="18" charset="0"/>
            </a:endParaRPr>
          </a:p>
        </p:txBody>
      </p:sp>
    </p:spTree>
    <p:extLst>
      <p:ext uri="{BB962C8B-B14F-4D97-AF65-F5344CB8AC3E}">
        <p14:creationId xmlns:p14="http://schemas.microsoft.com/office/powerpoint/2010/main" val="144892809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414517"/>
            <a:ext cx="11485848" cy="2862322"/>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宾语从句的省略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宾语从句中，连词</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常省略，但当有多个并列宾语从句时，只能省略第一个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said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text was very important and that we should learn it by heart.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他说这篇课文很重要，我们应该牢记在心。</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60854" y="838018"/>
            <a:ext cx="3070056" cy="462533"/>
          </a:xfrm>
          <a:prstGeom prst="rect">
            <a:avLst/>
          </a:prstGeom>
        </p:spPr>
      </p:pic>
      <p:sp>
        <p:nvSpPr>
          <p:cNvPr id="6" name="矩形 5"/>
          <p:cNvSpPr/>
          <p:nvPr/>
        </p:nvSpPr>
        <p:spPr>
          <a:xfrm>
            <a:off x="371653" y="724303"/>
            <a:ext cx="3046027" cy="576248"/>
          </a:xfrm>
          <a:prstGeom prst="rect">
            <a:avLst/>
          </a:prstGeom>
        </p:spPr>
        <p:txBody>
          <a:bodyPr wrap="none">
            <a:spAutoFit/>
          </a:bodyPr>
          <a:lstStyle/>
          <a:p>
            <a:pPr algn="just">
              <a:lnSpc>
                <a:spcPct val="150000"/>
              </a:lnSpc>
              <a:spcAft>
                <a:spcPts val="0"/>
              </a:spcAft>
            </a:pPr>
            <a:r>
              <a:rPr lang="zh-CN" altLang="zh-CN" sz="2400">
                <a:solidFill>
                  <a:schemeClr val="bg1"/>
                </a:solidFill>
                <a:ea typeface="黑体" panose="02010609060101010101" pitchFamily="49" charset="-122"/>
                <a:cs typeface="Times New Roman" panose="02020603050405020304" pitchFamily="18" charset="0"/>
              </a:rPr>
              <a:t>三</a:t>
            </a:r>
            <a:r>
              <a:rPr lang="zh-CN" altLang="zh-CN" sz="2400">
                <a:solidFill>
                  <a:schemeClr val="bg1"/>
                </a:solidFill>
                <a:cs typeface="Times New Roman" panose="02020603050405020304" pitchFamily="18" charset="0"/>
              </a:rPr>
              <a:t>、</a:t>
            </a:r>
            <a:r>
              <a:rPr lang="zh-CN" altLang="zh-CN" sz="2400">
                <a:solidFill>
                  <a:schemeClr val="bg1"/>
                </a:solidFill>
                <a:ea typeface="黑体" panose="02010609060101010101" pitchFamily="49" charset="-122"/>
                <a:cs typeface="Times New Roman" panose="02020603050405020304" pitchFamily="18" charset="0"/>
              </a:rPr>
              <a:t> 复合句中的省略</a:t>
            </a:r>
            <a:endParaRPr lang="zh-CN" altLang="zh-CN" sz="1050">
              <a:solidFill>
                <a:schemeClr val="bg1"/>
              </a:solidFill>
              <a:cs typeface="Times New Roman" panose="02020603050405020304" pitchFamily="18" charset="0"/>
            </a:endParaRPr>
          </a:p>
        </p:txBody>
      </p:sp>
    </p:spTree>
    <p:extLst>
      <p:ext uri="{BB962C8B-B14F-4D97-AF65-F5344CB8AC3E}">
        <p14:creationId xmlns:p14="http://schemas.microsoft.com/office/powerpoint/2010/main" val="168857120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状语从句的省略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在条件、时间、地点、方式或让步等的状语从句的谓语含有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动词，且从句的主语又</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和主句中的主语一致，或者主语是</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时，常把从句中的主语连同</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动词一起省略。如：</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necessary, I will turn to you for help.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必要的时候我会向你求助的。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 out for cars when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are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crossing the street.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过街时要当心车辆。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定语从句中的省略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若引导定语从句的关系代词在从句中作宾语，该关系代词一般可省略。如：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car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his father gave him as a birthday present was stolen.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他父亲作为生日礼物送给他的那辆汽车被盗了。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2642817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990581"/>
            <a:ext cx="11485848" cy="2862322"/>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学科核心素养是学科育人价值的集中体现，是学生通过学科学习而逐步形成的正确价值观念、必备品格和关键能力。英语学科的核心素养包括语言能力、思维品质、文化意识和学习能力。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本文讲述的是来自两个国际气候机构的一份新报告发现，欧洲是目前世界上变暖最快的主要陆地。</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核心素养通.eps" descr="id:2147487007;FounderCES"/>
          <p:cNvPicPr/>
          <p:nvPr/>
        </p:nvPicPr>
        <p:blipFill>
          <a:blip r:embed="rId2"/>
          <a:stretch>
            <a:fillRect/>
          </a:stretch>
        </p:blipFill>
        <p:spPr>
          <a:xfrm>
            <a:off x="3513861" y="798431"/>
            <a:ext cx="5179834" cy="541707"/>
          </a:xfrm>
          <a:prstGeom prst="rect">
            <a:avLst/>
          </a:prstGeom>
        </p:spPr>
      </p:pic>
      <p:pic>
        <p:nvPicPr>
          <p:cNvPr id="5" name="素养解读.eps" descr="id:2147487014;FounderCES"/>
          <p:cNvPicPr/>
          <p:nvPr/>
        </p:nvPicPr>
        <p:blipFill>
          <a:blip r:embed="rId3"/>
          <a:stretch>
            <a:fillRect/>
          </a:stretch>
        </p:blipFill>
        <p:spPr>
          <a:xfrm>
            <a:off x="2084474" y="1472989"/>
            <a:ext cx="8038608" cy="384740"/>
          </a:xfrm>
          <a:prstGeom prst="rect">
            <a:avLst/>
          </a:prstGeom>
        </p:spPr>
      </p:pic>
    </p:spTree>
    <p:extLst>
      <p:ext uri="{BB962C8B-B14F-4D97-AF65-F5344CB8AC3E}">
        <p14:creationId xmlns:p14="http://schemas.microsoft.com/office/powerpoint/2010/main" val="122903767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11949"/>
          </a:xfrm>
        </p:spPr>
        <p:txBody>
          <a:bodyPr/>
          <a:lstStyle/>
          <a:p>
            <a:pPr hangingPunct="0">
              <a:spcAft>
                <a:spcPts val="0"/>
              </a:spcAft>
            </a:pP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主题</a:t>
            </a:r>
            <a:r>
              <a:rPr lang="zh-CN" altLang="zh-CN" dirty="0">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AC7D9F"/>
                </a:solidFill>
                <a:latin typeface="Times New Roman" panose="02020603050405020304" pitchFamily="18" charset="0"/>
                <a:ea typeface="楷体" panose="02010609060101010101" pitchFamily="49" charset="-122"/>
                <a:cs typeface="Times New Roman" panose="02020603050405020304" pitchFamily="18" charset="0"/>
              </a:rPr>
              <a:t>欧洲变暖最快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学科素养</a:t>
            </a:r>
            <a:r>
              <a:rPr lang="zh-CN" altLang="zh-CN" dirty="0">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AC7D9F"/>
                </a:solidFill>
                <a:latin typeface="Times New Roman" panose="02020603050405020304" pitchFamily="18" charset="0"/>
                <a:ea typeface="楷体" panose="02010609060101010101" pitchFamily="49" charset="-122"/>
                <a:cs typeface="Times New Roman" panose="02020603050405020304" pitchFamily="18" charset="0"/>
              </a:rPr>
              <a:t>语言能力和学习能力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难度系数</a:t>
            </a:r>
            <a:r>
              <a:rPr lang="zh-CN" altLang="zh-CN" dirty="0">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AC7D9F"/>
                </a:solidFill>
                <a:latin typeface="Segoe UI Symbol" panose="020B0502040204020203" pitchFamily="34" charset="0"/>
                <a:ea typeface="Times New Roman" panose="02020603050405020304" pitchFamily="18" charset="0"/>
                <a:cs typeface="Segoe UI Symbol" panose="020B0502040204020203" pitchFamily="34"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new report from two international climate agencies has found that Europe is the fastest-warming major land mass in the world.</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report for 2023 is a product of the United Nation’s World Meteorological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Organisation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the European Union’s climate agency, Copernicus.</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document states that parts of Spain, France, Italy and Greece reported up to ten days of extreme heat stress in 2023.</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8415405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5947"/>
          </a:xfrm>
        </p:spPr>
        <p:txBody>
          <a:bodyPr/>
          <a:lstStyle/>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stress measures a mix of environmental effects on the human body in an effort to establish a “feels like” temperature. This level is defined as a temperature that feels like more than 46 degrees Celsius.</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Health experts say heat stress can present immediate risks of heat stroke and other conditions.</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Elisabeth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Hamdouch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 member of the EU’s executive commission and works on Copernicus activities. She said last year was marked by “record temperatures, wildfires, heat waves, glacier ice loss and lack of snowfall”.</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report said that temperatures in Europe are currently rising at about twice the worldwide average.</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9697248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5947"/>
          </a:xfrm>
        </p:spPr>
        <p:txBody>
          <a:bodyPr/>
          <a:lstStyle/>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Deaths related to heat in Europe have increased by about 30 percent over the last 20 years, it said. In 2023 the researchers said more than 150 lives were directly lost in connection with storms, floods and wildfires.</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“Hundreds of thousands of people were affected by extreme climate events in 2023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said Carlo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Buontempo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director of Copernicus’ Climate Change Service. He added that the climate effects were responsible for economic losses across Europe estimated to be “at least in the tens of billions of euros”.</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Last month, Copernicus urged governments to prepare healthcare systems for the increasing effects of climate change. It also called on the EU to establish rules to protect outdoor workers from extreme heat.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573967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11949"/>
          </a:xfrm>
        </p:spPr>
        <p:txBody>
          <a:bodyPr/>
          <a:lstStyle/>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report noted that the release of greenhouse gases was the biggest cause of last year’s exceptional heat.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 environmental effects also played a part in the high temperatures, including the El Nino current in the Pacific Ocean, a warming of surface temperatures in the eastern and central Pacific Ocean. This event usually causes hot, dry weather in Asia and Australia and also can drive weather changes in other parts of the world.</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report noted that severe heat can fuel other extreme weather, including flooding. A warmer atmosphere can hold more moisture, possibly causing more rain if the right conditions exist. In Slovenia, floods affected 1.5 million people last year.</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8198915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9956"/>
          </a:xfrm>
        </p:spPr>
        <p:txBody>
          <a:bodyPr/>
          <a:lstStyle/>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Greece suffered the EU’s biggest wildfire on record, reportedly stretching 960 square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kilometres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mountain glaciers shrank about 10 percent during 2022 and 2023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report said.</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agency has reported record world temperatures every month since last June. The latest report said the average sea surface temperature for ocean areas across Europe reached its highest yearly level in 2023.</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5701788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1"/>
              <p:cNvSpPr>
                <a:spLocks noGrp="1"/>
              </p:cNvSpPr>
              <p:nvPr>
                <p:ph idx="1"/>
              </p:nvPr>
            </p:nvSpPr>
            <p:spPr>
              <a:xfrm>
                <a:off x="360854" y="1342509"/>
                <a:ext cx="11485848" cy="2270750"/>
              </a:xfrm>
              <a:solidFill>
                <a:srgbClr val="FCE2D0"/>
              </a:solidFill>
            </p:spPr>
            <p:txBody>
              <a:bodyPr/>
              <a:lstStyle/>
              <a:p>
                <a:pPr indent="609600" hangingPunct="0">
                  <a:spcAft>
                    <a:spcPts val="0"/>
                  </a:spcAft>
                </a:pPr>
                <a:r>
                  <a:rPr lang="en-US" altLang="zh-CN" spc="-100" dirty="0" smtClean="0">
                    <a:solidFill>
                      <a:srgbClr val="F08100"/>
                    </a:solidFill>
                    <a:latin typeface="Cambria Math" panose="02040503050406030204" pitchFamily="18" charset="0"/>
                    <a:ea typeface="MS Mincho"/>
                    <a:cs typeface="Cambria Math" panose="02040503050406030204" pitchFamily="18" charset="0"/>
                  </a:rPr>
                  <a:t>❶</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added </a:t>
                </a:r>
                <a14:m>
                  <m:oMath xmlns:m="http://schemas.openxmlformats.org/officeDocument/2006/math">
                    <m:limLow>
                      <m:limLowPr>
                        <m:ctrlPr>
                          <a:rPr lang="zh-CN" altLang="zh-CN" i="1" spc="-100">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spc="-100">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spc="-100">
                                <a:solidFill>
                                  <a:srgbClr val="00AEEF"/>
                                </a:solidFill>
                                <a:latin typeface="Cambria Math" panose="02040503050406030204" pitchFamily="18" charset="0"/>
                                <a:ea typeface="宋体" panose="02010600030101010101" pitchFamily="2" charset="-122"/>
                                <a:cs typeface="Times New Roman" panose="02020603050405020304" pitchFamily="18" charset="0"/>
                              </a:rPr>
                              <m:t>thatthe</m:t>
                            </m:r>
                            <m:r>
                              <m:rPr>
                                <m:nor/>
                              </m:rPr>
                              <a:rPr lang="en-US" altLang="zh-CN" spc="-100">
                                <a:solidFill>
                                  <a:srgbClr val="00AEEF"/>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spc="-100">
                                <a:solidFill>
                                  <a:srgbClr val="00AEEF"/>
                                </a:solidFill>
                                <a:latin typeface="Cambria Math" panose="02040503050406030204" pitchFamily="18" charset="0"/>
                                <a:ea typeface="宋体" panose="02010600030101010101" pitchFamily="2" charset="-122"/>
                                <a:cs typeface="Times New Roman" panose="02020603050405020304" pitchFamily="18" charset="0"/>
                              </a:rPr>
                              <m:t>climate</m:t>
                            </m:r>
                            <m:r>
                              <m:rPr>
                                <m:nor/>
                              </m:rPr>
                              <a:rPr lang="en-US" altLang="zh-CN" spc="-100">
                                <a:solidFill>
                                  <a:srgbClr val="00AEEF"/>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spc="-100">
                                <a:solidFill>
                                  <a:srgbClr val="00AEEF"/>
                                </a:solidFill>
                                <a:latin typeface="Cambria Math" panose="02040503050406030204" pitchFamily="18" charset="0"/>
                                <a:ea typeface="宋体" panose="02010600030101010101" pitchFamily="2" charset="-122"/>
                                <a:cs typeface="Times New Roman" panose="02020603050405020304" pitchFamily="18" charset="0"/>
                              </a:rPr>
                              <m:t>effects</m:t>
                            </m:r>
                            <m:r>
                              <m:rPr>
                                <m:nor/>
                              </m:rPr>
                              <a:rPr lang="en-US" altLang="zh-CN" spc="-100">
                                <a:solidFill>
                                  <a:srgbClr val="00AEEF"/>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spc="-100">
                                <a:solidFill>
                                  <a:srgbClr val="00AEEF"/>
                                </a:solidFill>
                                <a:latin typeface="Cambria Math" panose="02040503050406030204" pitchFamily="18" charset="0"/>
                                <a:ea typeface="宋体" panose="02010600030101010101" pitchFamily="2" charset="-122"/>
                                <a:cs typeface="Times New Roman" panose="02020603050405020304" pitchFamily="18" charset="0"/>
                              </a:rPr>
                              <m:t>were</m:t>
                            </m:r>
                            <m:r>
                              <a:rPr lang="en-US" altLang="zh-CN" spc="-100">
                                <a:solidFill>
                                  <a:srgbClr val="00AEEF"/>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spc="-100">
                                <a:solidFill>
                                  <a:srgbClr val="00AEEF"/>
                                </a:solidFill>
                                <a:latin typeface="Cambria Math" panose="02040503050406030204" pitchFamily="18" charset="0"/>
                                <a:ea typeface="宋体" panose="02010600030101010101" pitchFamily="2" charset="-122"/>
                                <a:cs typeface="Times New Roman" panose="02020603050405020304" pitchFamily="18" charset="0"/>
                              </a:rPr>
                              <m:t>responsible</m:t>
                            </m:r>
                            <m:r>
                              <a:rPr lang="en-US" altLang="zh-CN" spc="-100">
                                <a:solidFill>
                                  <a:srgbClr val="00AEEF"/>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00AEEF"/>
                                </a:solidFill>
                                <a:latin typeface="Cambria Math" panose="02040503050406030204" pitchFamily="18" charset="0"/>
                                <a:ea typeface="宋体" panose="02010600030101010101" pitchFamily="2" charset="-122"/>
                                <a:cs typeface="Times New Roman" panose="02020603050405020304" pitchFamily="18" charset="0"/>
                              </a:rPr>
                              <m:t>for</m:t>
                            </m:r>
                            <m:r>
                              <a:rPr lang="en-US" altLang="zh-CN" spc="-100">
                                <a:solidFill>
                                  <a:srgbClr val="00AEEF"/>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00AEEF"/>
                                </a:solidFill>
                                <a:latin typeface="Cambria Math" panose="02040503050406030204" pitchFamily="18" charset="0"/>
                                <a:ea typeface="宋体" panose="02010600030101010101" pitchFamily="2" charset="-122"/>
                                <a:cs typeface="Times New Roman" panose="02020603050405020304" pitchFamily="18" charset="0"/>
                              </a:rPr>
                              <m:t>economic</m:t>
                            </m:r>
                            <m:r>
                              <a:rPr lang="en-US" altLang="zh-CN" spc="-100">
                                <a:solidFill>
                                  <a:srgbClr val="00AEEF"/>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00AEEF"/>
                                </a:solidFill>
                                <a:latin typeface="Cambria Math" panose="02040503050406030204" pitchFamily="18" charset="0"/>
                                <a:ea typeface="宋体" panose="02010600030101010101" pitchFamily="2" charset="-122"/>
                                <a:cs typeface="Times New Roman" panose="02020603050405020304" pitchFamily="18" charset="0"/>
                              </a:rPr>
                              <m:t>losses</m:t>
                            </m:r>
                          </m:e>
                        </m:bar>
                      </m:e>
                      <m:lim>
                        <m:r>
                          <m:rPr>
                            <m:sty m:val="p"/>
                          </m:rPr>
                          <a:rPr lang="en-US" altLang="zh-CN" spc="-100">
                            <a:solidFill>
                              <a:srgbClr val="00AEEF"/>
                            </a:solidFill>
                            <a:latin typeface="Cambria Math" panose="02040503050406030204" pitchFamily="18" charset="0"/>
                            <a:ea typeface="宋体" panose="02010600030101010101" pitchFamily="2" charset="-122"/>
                            <a:cs typeface="Times New Roman" panose="02020603050405020304" pitchFamily="18" charset="0"/>
                          </a:rPr>
                          <m:t>that</m:t>
                        </m:r>
                        <m:r>
                          <m:rPr>
                            <m:nor/>
                          </m:rPr>
                          <a:rPr lang="zh-CN" altLang="zh-CN" spc="-100">
                            <a:solidFill>
                              <a:srgbClr val="00AEEF"/>
                            </a:solidFill>
                            <a:latin typeface="Times New Roman" panose="02020603050405020304" pitchFamily="18" charset="0"/>
                            <a:ea typeface="楷体" panose="02010609060101010101" pitchFamily="49" charset="-122"/>
                            <a:cs typeface="Times New Roman" panose="02020603050405020304" pitchFamily="18" charset="0"/>
                          </a:rPr>
                          <m:t>引导宾语从句</m:t>
                        </m:r>
                      </m:lim>
                    </m:limLow>
                    <m:limLow>
                      <m:limLowPr>
                        <m:ctrlPr>
                          <a:rPr lang="zh-CN" altLang="zh-CN" i="1" spc="-100">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spc="-100">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spc="-100">
                                <a:solidFill>
                                  <a:srgbClr val="00AEEF"/>
                                </a:solidFill>
                                <a:latin typeface="Cambria Math" panose="02040503050406030204" pitchFamily="18" charset="0"/>
                                <a:ea typeface="宋体" panose="02010600030101010101" pitchFamily="2" charset="-122"/>
                                <a:cs typeface="Times New Roman" panose="02020603050405020304" pitchFamily="18" charset="0"/>
                              </a:rPr>
                              <m:t>across</m:t>
                            </m:r>
                            <m:r>
                              <a:rPr lang="en-US" altLang="zh-CN" spc="-100">
                                <a:solidFill>
                                  <a:srgbClr val="00AEEF"/>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00AEEF"/>
                                </a:solidFill>
                                <a:latin typeface="Cambria Math" panose="02040503050406030204" pitchFamily="18" charset="0"/>
                                <a:ea typeface="宋体" panose="02010600030101010101" pitchFamily="2" charset="-122"/>
                                <a:cs typeface="Times New Roman" panose="02020603050405020304" pitchFamily="18" charset="0"/>
                              </a:rPr>
                              <m:t>Europe</m:t>
                            </m:r>
                            <m:r>
                              <a:rPr lang="en-US" altLang="zh-CN" spc="-100">
                                <a:solidFill>
                                  <a:srgbClr val="00AEEF"/>
                                </a:solidFill>
                                <a:latin typeface="Cambria Math" panose="02040503050406030204" pitchFamily="18" charset="0"/>
                                <a:ea typeface="宋体" panose="02010600030101010101" pitchFamily="2" charset="-122"/>
                                <a:cs typeface="Times New Roman" panose="02020603050405020304" pitchFamily="18" charset="0"/>
                              </a:rPr>
                              <m:t> </m:t>
                            </m:r>
                          </m:e>
                        </m:bar>
                      </m:e>
                      <m:lim>
                        <m:r>
                          <a:rPr lang="en-US" altLang="zh-CN" b="0" i="1" spc="-100" smtClean="0">
                            <a:solidFill>
                              <a:srgbClr val="00AEEF"/>
                            </a:solidFill>
                            <a:latin typeface="Cambria Math" panose="02040503050406030204" pitchFamily="18" charset="0"/>
                            <a:ea typeface="宋体" panose="02010600030101010101" pitchFamily="2" charset="-122"/>
                            <a:cs typeface="Times New Roman" panose="02020603050405020304" pitchFamily="18" charset="0"/>
                          </a:rPr>
                          <m:t> </m:t>
                        </m:r>
                      </m:lim>
                    </m:limLow>
                  </m:oMath>
                </a14:m>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estimated</m:t>
                            </m:r>
                            <m:r>
                              <m:rPr>
                                <m:nor/>
                              </m:rP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to</m:t>
                            </m:r>
                            <m:r>
                              <m:rPr>
                                <m:nor/>
                              </m:rP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be</m:t>
                            </m:r>
                            <m:r>
                              <m:rPr>
                                <m:nor/>
                              </m:rP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at</m:t>
                            </m:r>
                            <m:r>
                              <m:rPr>
                                <m:nor/>
                              </m:rP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least</m:t>
                            </m:r>
                            <m:r>
                              <m:rPr>
                                <m:nor/>
                              </m:rP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inthe</m:t>
                            </m:r>
                            <m:r>
                              <m:rPr>
                                <m:nor/>
                              </m:rP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tens</m:t>
                            </m:r>
                            <m:r>
                              <m:rPr>
                                <m:nor/>
                              </m:rP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of</m:t>
                            </m:r>
                            <m:r>
                              <m:rPr>
                                <m:nor/>
                              </m:rP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billions</m:t>
                            </m:r>
                            <m:r>
                              <m:rPr>
                                <m:nor/>
                              </m:rP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of</m:t>
                            </m:r>
                            <m: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m:t>euros</m:t>
                            </m:r>
                          </m:e>
                        </m:bar>
                      </m:e>
                      <m:lim>
                        <m:r>
                          <m:rPr>
                            <m:nor/>
                          </m:rPr>
                          <a:rPr lang="zh-CN" altLang="zh-CN">
                            <a:solidFill>
                              <a:srgbClr val="F08100"/>
                            </a:solidFill>
                            <a:latin typeface="Times New Roman" panose="02020603050405020304" pitchFamily="18" charset="0"/>
                            <a:ea typeface="楷体" panose="02010609060101010101" pitchFamily="49" charset="-122"/>
                            <a:cs typeface="Times New Roman" panose="02020603050405020304" pitchFamily="18" charset="0"/>
                          </a:rPr>
                          <m:t>过去分词短语作定语</m:t>
                        </m:r>
                      </m:lim>
                    </m:limLow>
                  </m:oMath>
                </a14:m>
                <a:r>
                  <a:rPr lang="en-US" altLang="zh-CN" dirty="0">
                    <a:solidFill>
                      <a:srgbClr val="F081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1"/>
              <p:cNvSpPr>
                <a:spLocks noGrp="1" noRot="1" noChangeAspect="1" noMove="1" noResize="1" noEditPoints="1" noAdjustHandles="1" noChangeArrowheads="1" noChangeShapeType="1" noTextEdit="1"/>
              </p:cNvSpPr>
              <p:nvPr>
                <p:ph idx="1"/>
              </p:nvPr>
            </p:nvSpPr>
            <p:spPr>
              <a:xfrm>
                <a:off x="360854" y="1342509"/>
                <a:ext cx="11485848" cy="2270750"/>
              </a:xfrm>
              <a:blipFill>
                <a:blip r:embed="rId2"/>
                <a:stretch>
                  <a:fillRect l="-159" b="-3753"/>
                </a:stretch>
              </a:blipFill>
            </p:spPr>
            <p:txBody>
              <a:bodyPr/>
              <a:lstStyle/>
              <a:p>
                <a:r>
                  <a:rPr lang="zh-CN" altLang="en-US">
                    <a:noFill/>
                  </a:rPr>
                  <a:t> </a:t>
                </a:r>
              </a:p>
            </p:txBody>
          </p:sp>
        </mc:Fallback>
      </mc:AlternateContent>
      <p:pic>
        <p:nvPicPr>
          <p:cNvPr id="4" name="句型解读.eps" descr="id:2147487021;FounderCES"/>
          <p:cNvPicPr/>
          <p:nvPr/>
        </p:nvPicPr>
        <p:blipFill>
          <a:blip r:embed="rId3"/>
          <a:stretch>
            <a:fillRect/>
          </a:stretch>
        </p:blipFill>
        <p:spPr>
          <a:xfrm>
            <a:off x="379506" y="902529"/>
            <a:ext cx="1697873" cy="333511"/>
          </a:xfrm>
          <a:prstGeom prst="rect">
            <a:avLst/>
          </a:prstGeom>
        </p:spPr>
      </p:pic>
      <p:sp>
        <p:nvSpPr>
          <p:cNvPr id="5" name="内容占位符 1"/>
          <p:cNvSpPr txBox="1">
            <a:spLocks/>
          </p:cNvSpPr>
          <p:nvPr/>
        </p:nvSpPr>
        <p:spPr bwMode="auto">
          <a:xfrm>
            <a:off x="360854" y="3720330"/>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533400"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他补充说，气候影响造成了整个欧洲的经济损失预估</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至少有数百亿欧元</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分析.eps" descr="id:2147487028;FounderCES"/>
          <p:cNvPicPr/>
          <p:nvPr/>
        </p:nvPicPr>
        <p:blipFill>
          <a:blip r:embed="rId4"/>
          <a:stretch>
            <a:fillRect/>
          </a:stretch>
        </p:blipFill>
        <p:spPr>
          <a:xfrm>
            <a:off x="384123" y="3916533"/>
            <a:ext cx="534375" cy="253923"/>
          </a:xfrm>
          <a:prstGeom prst="rect">
            <a:avLst/>
          </a:prstGeom>
        </p:spPr>
      </p:pic>
      <p:sp>
        <p:nvSpPr>
          <p:cNvPr id="7" name="内容占位符 1"/>
          <p:cNvSpPr txBox="1">
            <a:spLocks/>
          </p:cNvSpPr>
          <p:nvPr/>
        </p:nvSpPr>
        <p:spPr bwMode="auto">
          <a:xfrm>
            <a:off x="360854" y="438698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53340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其他环境影响也对高温起到了一定作用，其中包括太平洋的厄尔尼诺流，太平洋东部和中部表面温度变暖的现象。</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译文.eps" descr="id:2147487035;FounderCES"/>
          <p:cNvPicPr/>
          <p:nvPr/>
        </p:nvPicPr>
        <p:blipFill>
          <a:blip r:embed="rId5"/>
          <a:stretch>
            <a:fillRect/>
          </a:stretch>
        </p:blipFill>
        <p:spPr>
          <a:xfrm>
            <a:off x="360854" y="4583190"/>
            <a:ext cx="540691" cy="253922"/>
          </a:xfrm>
          <a:prstGeom prst="rect">
            <a:avLst/>
          </a:prstGeom>
        </p:spPr>
      </p:pic>
    </p:spTree>
    <p:extLst>
      <p:ext uri="{BB962C8B-B14F-4D97-AF65-F5344CB8AC3E}">
        <p14:creationId xmlns:p14="http://schemas.microsoft.com/office/powerpoint/2010/main" val="7304189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078313"/>
          </a:xfrm>
        </p:spPr>
        <p:txBody>
          <a:bodyPr/>
          <a:lstStyle/>
          <a:p>
            <a:pPr indent="896938" hangingPunct="0">
              <a:spcAft>
                <a:spcPts val="0"/>
              </a:spcAf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occurs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某事浮现在某人的脑海中；某人想到</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occurs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do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某人想到</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occurs to/comes to/strikes/hits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某人突然想到</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Last month something really amazing occurred in Jack’s family. It never occurred to him that his father bought what he had been longing for. He fell into great excitement and a perfect idea occurred to him that he would do something great for his father.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上个月一件非常令人吃惊的事情发生在了杰克的家里。他从来没想过他的父亲居然给他买了他一直盼望的东西。他非常激动。突然一个绝妙的想法浮现在他脑海里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他得为父亲做点什么让他快乐的事情。</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38159"/>
            <a:ext cx="879819" cy="298464"/>
          </a:xfrm>
          <a:prstGeom prst="rect">
            <a:avLst/>
          </a:prstGeom>
        </p:spPr>
      </p:pic>
    </p:spTree>
    <p:extLst>
      <p:ext uri="{BB962C8B-B14F-4D97-AF65-F5344CB8AC3E}">
        <p14:creationId xmlns:p14="http://schemas.microsoft.com/office/powerpoint/2010/main" val="381163554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内容占位符 1"/>
              <p:cNvSpPr>
                <a:spLocks noGrp="1"/>
              </p:cNvSpPr>
              <p:nvPr>
                <p:ph idx="1"/>
              </p:nvPr>
            </p:nvSpPr>
            <p:spPr>
              <a:xfrm>
                <a:off x="360854" y="1556792"/>
                <a:ext cx="11485848" cy="2205347"/>
              </a:xfrm>
              <a:solidFill>
                <a:srgbClr val="FCE2D0"/>
              </a:solidFill>
            </p:spPr>
            <p:txBody>
              <a:bodyPr/>
              <a:lstStyle/>
              <a:p>
                <a:pPr algn="dist" hangingPunct="0">
                  <a:spcAft>
                    <a:spcPts val="0"/>
                  </a:spcAft>
                </a:pPr>
                <a:r>
                  <a:rPr lang="en-US" altLang="zh-CN" dirty="0">
                    <a:solidFill>
                      <a:srgbClr val="F08100"/>
                    </a:solidFill>
                    <a:latin typeface="Cambria Math" panose="02040503050406030204" pitchFamily="18" charset="0"/>
                    <a:ea typeface="MS Mincho"/>
                    <a:cs typeface="Cambria Math" panose="02040503050406030204" pitchFamily="18" charset="0"/>
                  </a:rPr>
                  <a:t>❷</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warmer atmosphere can hold more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moisture,</a:t>
                </a:r>
                <a14:m>
                  <m:oMath xmlns:m="http://schemas.openxmlformats.org/officeDocument/2006/math">
                    <m:limLow>
                      <m:limLowPr>
                        <m:ctrlPr>
                          <a:rPr lang="zh-CN" altLang="zh-CN" i="1" spc="-100">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spc="-100">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spc="-100">
                                <a:solidFill>
                                  <a:srgbClr val="00AEEF"/>
                                </a:solidFill>
                                <a:latin typeface="Cambria Math" panose="02040503050406030204" pitchFamily="18" charset="0"/>
                                <a:ea typeface="宋体" panose="02010600030101010101" pitchFamily="2" charset="-122"/>
                                <a:cs typeface="Times New Roman" panose="02020603050405020304" pitchFamily="18" charset="0"/>
                              </a:rPr>
                              <m:t>possibly</m:t>
                            </m:r>
                            <m:r>
                              <m:rPr>
                                <m:nor/>
                              </m:rPr>
                              <a:rPr lang="en-US" altLang="zh-CN" spc="-100">
                                <a:solidFill>
                                  <a:srgbClr val="00AEEF"/>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spc="-100">
                                <a:solidFill>
                                  <a:srgbClr val="00AEEF"/>
                                </a:solidFill>
                                <a:latin typeface="Cambria Math" panose="02040503050406030204" pitchFamily="18" charset="0"/>
                                <a:ea typeface="宋体" panose="02010600030101010101" pitchFamily="2" charset="-122"/>
                                <a:cs typeface="Times New Roman" panose="02020603050405020304" pitchFamily="18" charset="0"/>
                              </a:rPr>
                              <m:t>causing</m:t>
                            </m:r>
                            <m:r>
                              <m:rPr>
                                <m:nor/>
                              </m:rPr>
                              <a:rPr lang="en-US" altLang="zh-CN" spc="-100">
                                <a:solidFill>
                                  <a:srgbClr val="00AEEF"/>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spc="-100">
                                <a:solidFill>
                                  <a:srgbClr val="00AEEF"/>
                                </a:solidFill>
                                <a:latin typeface="Cambria Math" panose="02040503050406030204" pitchFamily="18" charset="0"/>
                                <a:ea typeface="宋体" panose="02010600030101010101" pitchFamily="2" charset="-122"/>
                                <a:cs typeface="Times New Roman" panose="02020603050405020304" pitchFamily="18" charset="0"/>
                              </a:rPr>
                              <m:t>more</m:t>
                            </m:r>
                            <m:r>
                              <m:rPr>
                                <m:nor/>
                              </m:rPr>
                              <a:rPr lang="en-US" altLang="zh-CN" spc="-100">
                                <a:solidFill>
                                  <a:srgbClr val="00AEEF"/>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spc="-100">
                                <a:solidFill>
                                  <a:srgbClr val="00AEEF"/>
                                </a:solidFill>
                                <a:latin typeface="Cambria Math" panose="02040503050406030204" pitchFamily="18" charset="0"/>
                                <a:ea typeface="宋体" panose="02010600030101010101" pitchFamily="2" charset="-122"/>
                                <a:cs typeface="Times New Roman" panose="02020603050405020304" pitchFamily="18" charset="0"/>
                              </a:rPr>
                              <m:t>rain</m:t>
                            </m:r>
                            <m:r>
                              <m:rPr>
                                <m:nor/>
                              </m:rPr>
                              <a:rPr lang="zh-CN" altLang="zh-CN" spc="-100">
                                <a:solidFill>
                                  <a:srgbClr val="00AEEF"/>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spc="-100">
                                <a:solidFill>
                                  <a:srgbClr val="00AEEF"/>
                                </a:solidFill>
                                <a:latin typeface="Cambria Math" panose="02040503050406030204" pitchFamily="18" charset="0"/>
                                <a:ea typeface="宋体" panose="02010600030101010101" pitchFamily="2" charset="-122"/>
                                <a:cs typeface="Times New Roman" panose="02020603050405020304" pitchFamily="18" charset="0"/>
                              </a:rPr>
                              <m:t>if</m:t>
                            </m:r>
                            <m:r>
                              <m:rPr>
                                <m:nor/>
                              </m:rPr>
                              <a:rPr lang="zh-CN" altLang="zh-CN" spc="-100">
                                <a:solidFill>
                                  <a:srgbClr val="00AEEF"/>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spc="-100">
                                <a:solidFill>
                                  <a:srgbClr val="00AEEF"/>
                                </a:solidFill>
                                <a:latin typeface="Cambria Math" panose="02040503050406030204" pitchFamily="18" charset="0"/>
                                <a:ea typeface="宋体" panose="02010600030101010101" pitchFamily="2" charset="-122"/>
                                <a:cs typeface="Times New Roman" panose="02020603050405020304" pitchFamily="18" charset="0"/>
                              </a:rPr>
                              <m:t>the</m:t>
                            </m:r>
                            <m:r>
                              <m:rPr>
                                <m:nor/>
                              </m:rPr>
                              <a:rPr lang="zh-CN" altLang="zh-CN" spc="-10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spc="-100" smtClean="0">
                                <a:solidFill>
                                  <a:srgbClr val="00AEEF"/>
                                </a:solidFill>
                                <a:latin typeface="Cambria Math" panose="02040503050406030204" pitchFamily="18" charset="0"/>
                                <a:ea typeface="宋体" panose="02010600030101010101" pitchFamily="2" charset="-122"/>
                                <a:cs typeface="Times New Roman" panose="02020603050405020304" pitchFamily="18" charset="0"/>
                              </a:rPr>
                              <m:t>right</m:t>
                            </m:r>
                            <m:r>
                              <a:rPr lang="en-US" altLang="zh-CN" spc="-100">
                                <a:solidFill>
                                  <a:srgbClr val="00AEEF"/>
                                </a:solidFill>
                                <a:latin typeface="Cambria Math" panose="02040503050406030204" pitchFamily="18" charset="0"/>
                                <a:ea typeface="宋体" panose="02010600030101010101" pitchFamily="2" charset="-122"/>
                                <a:cs typeface="Times New Roman" panose="02020603050405020304" pitchFamily="18" charset="0"/>
                              </a:rPr>
                              <m:t> </m:t>
                            </m:r>
                          </m:e>
                        </m:bar>
                      </m:e>
                      <m:lim>
                        <m:r>
                          <m:rPr>
                            <m:nor/>
                          </m:rPr>
                          <a:rPr lang="zh-CN" altLang="zh-CN" spc="-100">
                            <a:solidFill>
                              <a:srgbClr val="00AEEF"/>
                            </a:solidFill>
                            <a:latin typeface="Times New Roman" panose="02020603050405020304" pitchFamily="18" charset="0"/>
                            <a:ea typeface="楷体" panose="02010609060101010101" pitchFamily="49" charset="-122"/>
                            <a:cs typeface="Times New Roman" panose="02020603050405020304" pitchFamily="18" charset="0"/>
                          </a:rPr>
                          <m:t>现在分词作结果状语</m:t>
                        </m:r>
                      </m:lim>
                    </m:limLow>
                  </m:oMath>
                </a14:m>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limLow>
                      <m:limLowPr>
                        <m:ctrlPr>
                          <a:rPr lang="zh-CN" altLang="zh-CN" i="1">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condition</m:t>
                            </m:r>
                            <m: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s</m:t>
                            </m:r>
                            <m:r>
                              <m:rPr>
                                <m:nor/>
                              </m:rPr>
                              <a:rPr lang="en-US" altLang="zh-CN">
                                <a:solidFill>
                                  <a:srgbClr val="00AEEF"/>
                                </a:solidFill>
                                <a:latin typeface="Times New Roman" panose="02020603050405020304" pitchFamily="18" charset="0"/>
                                <a:ea typeface="宋体" panose="02010600030101010101" pitchFamily="2" charset="-122"/>
                              </a:rPr>
                              <m:t>exist</m:t>
                            </m:r>
                          </m:e>
                        </m:bar>
                      </m:e>
                      <m:lim>
                        <m:r>
                          <m:rPr>
                            <m:nor/>
                          </m:rPr>
                          <a:rPr lang="en-US" altLang="zh-CN">
                            <a:solidFill>
                              <a:srgbClr val="00AEEF"/>
                            </a:solidFill>
                            <a:latin typeface="楷体" panose="02010609060101010101" pitchFamily="49" charset="-122"/>
                            <a:cs typeface="Times New Roman" panose="02020603050405020304" pitchFamily="18" charset="0"/>
                          </a:rPr>
                          <m:t> </m:t>
                        </m:r>
                      </m:lim>
                    </m:limLow>
                  </m:oMath>
                </a14:m>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7" name="内容占位符 1"/>
              <p:cNvSpPr>
                <a:spLocks noGrp="1" noRot="1" noChangeAspect="1" noMove="1" noResize="1" noEditPoints="1" noAdjustHandles="1" noChangeArrowheads="1" noChangeShapeType="1" noTextEdit="1"/>
              </p:cNvSpPr>
              <p:nvPr>
                <p:ph idx="1"/>
              </p:nvPr>
            </p:nvSpPr>
            <p:spPr>
              <a:xfrm>
                <a:off x="360854" y="1556792"/>
                <a:ext cx="11485848" cy="2205347"/>
              </a:xfrm>
              <a:blipFill>
                <a:blip r:embed="rId2"/>
                <a:stretch>
                  <a:fillRect l="-796"/>
                </a:stretch>
              </a:blipFill>
            </p:spPr>
            <p:txBody>
              <a:bodyPr/>
              <a:lstStyle/>
              <a:p>
                <a:r>
                  <a:rPr lang="zh-CN" altLang="en-US">
                    <a:noFill/>
                  </a:rPr>
                  <a:t> </a:t>
                </a:r>
              </a:p>
            </p:txBody>
          </p:sp>
        </mc:Fallback>
      </mc:AlternateContent>
      <p:sp>
        <p:nvSpPr>
          <p:cNvPr id="8" name="内容占位符 1"/>
          <p:cNvSpPr txBox="1">
            <a:spLocks/>
          </p:cNvSpPr>
          <p:nvPr/>
        </p:nvSpPr>
        <p:spPr bwMode="auto">
          <a:xfrm>
            <a:off x="360854" y="389955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533400">
              <a:spcAft>
                <a:spcPts val="0"/>
              </a:spcAft>
            </a:pP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较温暖的大气可以容纳更多的水分，如果存在合适的条件，可能会导致更多的降雨。</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译文.eps" descr="id:2147487035;FounderCES"/>
          <p:cNvPicPr/>
          <p:nvPr/>
        </p:nvPicPr>
        <p:blipFill>
          <a:blip r:embed="rId3"/>
          <a:stretch>
            <a:fillRect/>
          </a:stretch>
        </p:blipFill>
        <p:spPr>
          <a:xfrm>
            <a:off x="360854" y="4095754"/>
            <a:ext cx="540691" cy="253922"/>
          </a:xfrm>
          <a:prstGeom prst="rect">
            <a:avLst/>
          </a:prstGeom>
        </p:spPr>
      </p:pic>
    </p:spTree>
    <p:extLst>
      <p:ext uri="{BB962C8B-B14F-4D97-AF65-F5344CB8AC3E}">
        <p14:creationId xmlns:p14="http://schemas.microsoft.com/office/powerpoint/2010/main" val="100451712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3"/>
          <p:cNvSpPr>
            <a:spLocks noGrp="1"/>
          </p:cNvSpPr>
          <p:nvPr>
            <p:ph idx="1"/>
          </p:nvPr>
        </p:nvSpPr>
        <p:spPr>
          <a:xfrm>
            <a:off x="360854" y="2076921"/>
            <a:ext cx="11485848" cy="2792239"/>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defined as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被定义为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mark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的迹象；成为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的征兆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call on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呼吁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 a part in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中起作用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drive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驱动；推动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sb11.eps" descr="id:2147487042;FounderCES"/>
          <p:cNvPicPr/>
          <p:nvPr/>
        </p:nvPicPr>
        <p:blipFill>
          <a:blip r:embed="rId2"/>
          <a:stretch>
            <a:fillRect/>
          </a:stretch>
        </p:blipFill>
        <p:spPr>
          <a:xfrm>
            <a:off x="360854" y="1691263"/>
            <a:ext cx="1584176" cy="368883"/>
          </a:xfrm>
          <a:prstGeom prst="rect">
            <a:avLst/>
          </a:prstGeom>
        </p:spPr>
      </p:pic>
    </p:spTree>
    <p:extLst>
      <p:ext uri="{BB962C8B-B14F-4D97-AF65-F5344CB8AC3E}">
        <p14:creationId xmlns:p14="http://schemas.microsoft.com/office/powerpoint/2010/main" val="420127491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2004913"/>
            <a:ext cx="11485848" cy="2792239"/>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extreme heat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极端高温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fuel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release of greenhouse gases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温室气体的排放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exceptional heat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异常炎热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stretch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蔓延</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sb12.eps" descr="id:2147487049;FounderCES"/>
          <p:cNvPicPr/>
          <p:nvPr/>
        </p:nvPicPr>
        <p:blipFill>
          <a:blip r:embed="rId2"/>
          <a:stretch>
            <a:fillRect/>
          </a:stretch>
        </p:blipFill>
        <p:spPr>
          <a:xfrm>
            <a:off x="360854" y="1553352"/>
            <a:ext cx="1582913" cy="392886"/>
          </a:xfrm>
          <a:prstGeom prst="rect">
            <a:avLst/>
          </a:prstGeom>
        </p:spPr>
      </p:pic>
    </p:spTree>
    <p:extLst>
      <p:ext uri="{BB962C8B-B14F-4D97-AF65-F5344CB8AC3E}">
        <p14:creationId xmlns:p14="http://schemas.microsoft.com/office/powerpoint/2010/main" val="17672694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340768"/>
            <a:ext cx="11485848" cy="576248"/>
          </a:xfrm>
        </p:spPr>
        <p:txBody>
          <a:bodyPr/>
          <a:lstStyle/>
          <a:p>
            <a:pPr hangingPunct="0">
              <a:spcAft>
                <a:spcPts val="0"/>
              </a:spcAft>
            </a:pPr>
            <a:r>
              <a:rPr lang="en-US" altLang="zh-CN" b="1" spc="-100"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pick</a:t>
            </a:r>
            <a:r>
              <a:rPr lang="en-US" altLang="zh-CN" spc="-100"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spc="-100"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spc="-100"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pc="-100"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拿起</a:t>
            </a:r>
            <a:r>
              <a:rPr lang="zh-CN" altLang="zh-CN" spc="-100"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提起</a:t>
            </a:r>
            <a:r>
              <a:rPr lang="zh-CN" altLang="zh-CN" spc="-100"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拾起</a:t>
            </a:r>
            <a:r>
              <a:rPr lang="zh-CN" altLang="zh-CN" spc="-100"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捡起</a:t>
            </a:r>
            <a:r>
              <a:rPr lang="zh-CN" altLang="zh-CN" spc="-100"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D8657B"/>
                </a:solidFill>
                <a:latin typeface="Times New Roman" panose="02020603050405020304" pitchFamily="18" charset="0"/>
                <a:ea typeface="楷体" panose="02010609060101010101" pitchFamily="49" charset="-122"/>
                <a:cs typeface="Times New Roman" panose="02020603050405020304" pitchFamily="18" charset="0"/>
              </a:rPr>
              <a:t>不费力地</a:t>
            </a:r>
            <a:r>
              <a:rPr lang="zh-CN" altLang="zh-CN" spc="-100"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获得</a:t>
            </a:r>
            <a:r>
              <a:rPr lang="zh-CN" altLang="zh-CN" spc="-100"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学会</a:t>
            </a:r>
            <a:r>
              <a:rPr lang="zh-CN" altLang="zh-CN" spc="-100"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接收到</a:t>
            </a:r>
            <a:r>
              <a:rPr lang="zh-CN" altLang="zh-CN" spc="-100"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D8657B"/>
                </a:solidFill>
                <a:latin typeface="Times New Roman" panose="02020603050405020304" pitchFamily="18" charset="0"/>
                <a:ea typeface="楷体" panose="02010609060101010101" pitchFamily="49" charset="-122"/>
                <a:cs typeface="Times New Roman" panose="02020603050405020304" pitchFamily="18" charset="0"/>
              </a:rPr>
              <a:t>信号或声音</a:t>
            </a:r>
            <a:r>
              <a:rPr lang="zh-CN" altLang="zh-CN" spc="-100"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XB3.eps" descr="id:2147486412;FounderCES"/>
          <p:cNvPicPr/>
          <p:nvPr/>
        </p:nvPicPr>
        <p:blipFill>
          <a:blip r:embed="rId2"/>
          <a:stretch>
            <a:fillRect/>
          </a:stretch>
        </p:blipFill>
        <p:spPr>
          <a:xfrm>
            <a:off x="378066" y="876581"/>
            <a:ext cx="2004897" cy="385407"/>
          </a:xfrm>
          <a:prstGeom prst="rect">
            <a:avLst/>
          </a:prstGeom>
        </p:spPr>
      </p:pic>
      <p:sp>
        <p:nvSpPr>
          <p:cNvPr id="5" name="内容占位符 1"/>
          <p:cNvSpPr txBox="1">
            <a:spLocks/>
          </p:cNvSpPr>
          <p:nvPr/>
        </p:nvSpPr>
        <p:spPr bwMode="auto">
          <a:xfrm>
            <a:off x="360854" y="2251784"/>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Picking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free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newspaper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Tube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title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在地铁站拿起一份免费报纸</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我看到标题是</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3"/>
          <a:stretch>
            <a:fillRect/>
          </a:stretch>
        </p:blipFill>
        <p:spPr>
          <a:xfrm>
            <a:off x="5375126" y="2042742"/>
            <a:ext cx="6471576" cy="425544"/>
          </a:xfrm>
          <a:prstGeom prst="rect">
            <a:avLst/>
          </a:prstGeom>
        </p:spPr>
      </p:pic>
      <p:sp>
        <p:nvSpPr>
          <p:cNvPr id="7" name="矩形 6"/>
          <p:cNvSpPr/>
          <p:nvPr/>
        </p:nvSpPr>
        <p:spPr>
          <a:xfrm>
            <a:off x="360854" y="3573016"/>
            <a:ext cx="11485848" cy="230832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He picked up the child and put her on his shoulders.</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spc="-100" dirty="0">
                <a:solidFill>
                  <a:srgbClr val="000000"/>
                </a:solidFill>
                <a:ea typeface="楷体" panose="02010609060101010101" pitchFamily="49" charset="-122"/>
                <a:cs typeface="Times New Roman" panose="02020603050405020304" pitchFamily="18" charset="0"/>
              </a:rPr>
              <a:t>他抱起孩子让她骑在自己的肩膀上。</a:t>
            </a:r>
            <a:endParaRPr lang="zh-CN" altLang="zh-CN" sz="1050" b="0" spc="-10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 children picked up many seashells at the seashore.</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孩子们在海边捡到了许多贝壳。</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We drove to the airport the next morning to pick up Susan.</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我们第二天早晨开车去机场接苏姗。</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6692365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day Johnson saw an old radio on his way to school and picked it up. He turned it on and found it still picked up very clear signals from foreign BBC. The boy planned to pick up some British English. At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thought,he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ran to school so excitedly that he fell down onto the ground. Luckily he picked himself up.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一天</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约翰逊在上学的路上发现了一部旧收音机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就把它捡了起来。他把收音机打开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发现居然能接收到</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BBC</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非常清晰的信号。男孩计划用它来学点英式英语。有了这个想法</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他往学校跑</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因为太激动了以至于摔倒在地上</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幸好他自己爬了起来。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817998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1934376"/>
            <a:ext cx="11485848" cy="2792239"/>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pick on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捉弄，找茬</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pick out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拣出；辨认出，分辨出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pick off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摘掉，摘下；取走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pick and choose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有选择地或挑剔地选择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pick apart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挑剔，批评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694606" y="1772816"/>
            <a:ext cx="1821926" cy="323119"/>
          </a:xfrm>
          <a:prstGeom prst="rect">
            <a:avLst/>
          </a:prstGeom>
        </p:spPr>
      </p:pic>
    </p:spTree>
    <p:extLst>
      <p:ext uri="{BB962C8B-B14F-4D97-AF65-F5344CB8AC3E}">
        <p14:creationId xmlns:p14="http://schemas.microsoft.com/office/powerpoint/2010/main" val="8147813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Don’t always pick on your younger sister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she’s just trying to help.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别总挑妹妹的毛病</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她只是想帮忙。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teacher asked students to pick out three key points in the article.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老师让学生找出文章的三个要点。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so many applicants, the company can pick and choose the most qualified candidates.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面对众多求职者</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公司可以精挑细选最合适的人选。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28675270"/>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736</TotalTime>
  <Words>4481</Words>
  <Application>Microsoft Office PowerPoint</Application>
  <PresentationFormat>自定义</PresentationFormat>
  <Paragraphs>230</Paragraphs>
  <Slides>52</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52</vt:i4>
      </vt:variant>
    </vt:vector>
  </HeadingPairs>
  <TitlesOfParts>
    <vt:vector size="63" baseType="lpstr">
      <vt:lpstr>MS Mincho</vt:lpstr>
      <vt:lpstr>黑体</vt:lpstr>
      <vt:lpstr>楷体</vt:lpstr>
      <vt:lpstr>宋体</vt:lpstr>
      <vt:lpstr>微软雅黑</vt:lpstr>
      <vt:lpstr>Arial</vt:lpstr>
      <vt:lpstr>Calibri</vt:lpstr>
      <vt:lpstr>Cambria Math</vt:lpstr>
      <vt:lpstr>Segoe UI Symbol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微软中国</cp:lastModifiedBy>
  <cp:revision>670</cp:revision>
  <dcterms:created xsi:type="dcterms:W3CDTF">2020-11-06T05:24:00Z</dcterms:created>
  <dcterms:modified xsi:type="dcterms:W3CDTF">2025-11-09T14:41:11Z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